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4" r:id="rId2"/>
    <p:sldId id="265" r:id="rId3"/>
    <p:sldId id="257" r:id="rId4"/>
    <p:sldId id="259" r:id="rId5"/>
    <p:sldId id="261" r:id="rId6"/>
    <p:sldId id="262" r:id="rId7"/>
    <p:sldId id="263" r:id="rId8"/>
    <p:sldId id="266" r:id="rId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3" autoAdjust="0"/>
    <p:restoredTop sz="94660"/>
  </p:normalViewPr>
  <p:slideViewPr>
    <p:cSldViewPr snapToGrid="0">
      <p:cViewPr varScale="1">
        <p:scale>
          <a:sx n="67" d="100"/>
          <a:sy n="67" d="100"/>
        </p:scale>
        <p:origin x="56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C7CE72-BB9D-4248-9EA2-1B1BACF7D276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FFC59E-3A52-4446-AD1A-6C91E1071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650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299F91-6C39-7E44-A82D-B2F4B2C54B5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6067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299F91-6C39-7E44-A82D-B2F4B2C54B5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3384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32943" indent="-232943" defTabSz="931774">
              <a:buFontTx/>
              <a:buAutoNum type="alphaLcPeriod"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299F91-6C39-7E44-A82D-B2F4B2C54B5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591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4F692-6618-46B4-8C05-0E7EE764B364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4BDE0-E13A-40E9-A401-CCDE1E56F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217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4F692-6618-46B4-8C05-0E7EE764B364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4BDE0-E13A-40E9-A401-CCDE1E56F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344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4F692-6618-46B4-8C05-0E7EE764B364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4BDE0-E13A-40E9-A401-CCDE1E56F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342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4F692-6618-46B4-8C05-0E7EE764B364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4BDE0-E13A-40E9-A401-CCDE1E56F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021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4F692-6618-46B4-8C05-0E7EE764B364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4BDE0-E13A-40E9-A401-CCDE1E56F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408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4F692-6618-46B4-8C05-0E7EE764B364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4BDE0-E13A-40E9-A401-CCDE1E56F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306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4F692-6618-46B4-8C05-0E7EE764B364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4BDE0-E13A-40E9-A401-CCDE1E56F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221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4F692-6618-46B4-8C05-0E7EE764B364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4BDE0-E13A-40E9-A401-CCDE1E56F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261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4F692-6618-46B4-8C05-0E7EE764B364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4BDE0-E13A-40E9-A401-CCDE1E56F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121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4F692-6618-46B4-8C05-0E7EE764B364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4BDE0-E13A-40E9-A401-CCDE1E56F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464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4F692-6618-46B4-8C05-0E7EE764B364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4BDE0-E13A-40E9-A401-CCDE1E56F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46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4F692-6618-46B4-8C05-0E7EE764B364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84BDE0-E13A-40E9-A401-CCDE1E56F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876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microsoft.com/office/2007/relationships/hdphoto" Target="../media/hdphoto2.wdp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microsoft.com/office/2007/relationships/hdphoto" Target="../media/hdphoto2.wdp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7175" y="3008539"/>
            <a:ext cx="8791303" cy="491899"/>
          </a:xfrm>
          <a:solidFill>
            <a:srgbClr val="FF0000"/>
          </a:solidFill>
        </p:spPr>
        <p:txBody>
          <a:bodyPr>
            <a:noAutofit/>
          </a:bodyPr>
          <a:lstStyle/>
          <a:p>
            <a:pPr algn="l"/>
            <a:r>
              <a:rPr lang="en-US" sz="5400" b="1" dirty="0" smtClean="0"/>
              <a:t>The Planning and Budgeting Functions of MMDAs</a:t>
            </a:r>
            <a:r>
              <a:rPr lang="en-US" sz="4800" b="1" dirty="0" smtClean="0"/>
              <a:t/>
            </a:r>
            <a:br>
              <a:rPr lang="en-US" sz="4800" b="1" dirty="0" smtClean="0"/>
            </a:br>
            <a:r>
              <a:rPr lang="en-US" sz="4800" dirty="0"/>
              <a:t/>
            </a:r>
            <a:br>
              <a:rPr lang="en-US" sz="4800" dirty="0"/>
            </a:br>
            <a:endParaRPr lang="en-US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72088" y="4924697"/>
            <a:ext cx="6919912" cy="1933303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 </a:t>
            </a:r>
            <a:r>
              <a:rPr lang="en-US" sz="2400" b="1" dirty="0" smtClean="0"/>
              <a:t>Kodjo </a:t>
            </a:r>
            <a:r>
              <a:rPr lang="en-US" sz="2400" b="1" dirty="0" smtClean="0"/>
              <a:t>Mensah-Abrampa (</a:t>
            </a:r>
            <a:r>
              <a:rPr lang="en-US" sz="2400" b="1" i="1" dirty="0" smtClean="0"/>
              <a:t>PhD</a:t>
            </a:r>
            <a:r>
              <a:rPr lang="en-US" sz="2400" b="1" dirty="0" smtClean="0"/>
              <a:t>)</a:t>
            </a:r>
            <a:endParaRPr lang="en-US" sz="2400" b="1" dirty="0" smtClean="0"/>
          </a:p>
          <a:p>
            <a:r>
              <a:rPr lang="en-US" sz="2400" b="1" dirty="0" smtClean="0"/>
              <a:t>Director-General</a:t>
            </a:r>
          </a:p>
          <a:p>
            <a:r>
              <a:rPr lang="en-US" sz="2800" b="1" dirty="0" smtClean="0">
                <a:solidFill>
                  <a:srgbClr val="C00000"/>
                </a:solidFill>
              </a:rPr>
              <a:t>National Development Planning Commission</a:t>
            </a:r>
            <a:endParaRPr lang="en-US" sz="2800" b="1" dirty="0" smtClean="0">
              <a:solidFill>
                <a:srgbClr val="C00000"/>
              </a:solidFill>
            </a:endParaRPr>
          </a:p>
          <a:p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171825" y="3008539"/>
            <a:ext cx="2914650" cy="49189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86475" y="3008539"/>
            <a:ext cx="2962003" cy="491899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040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4439" y="1485900"/>
            <a:ext cx="844391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CONTENT </a:t>
            </a:r>
          </a:p>
          <a:p>
            <a:endParaRPr lang="en-US" sz="2800" b="1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800" b="1" dirty="0" smtClean="0"/>
              <a:t>National Development Planning &amp; Budgeting Process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z="2800" b="1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800" b="1" dirty="0" smtClean="0"/>
              <a:t>MMDAs Development Planning &amp; Budgeting Process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z="2800" b="1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800" b="1" dirty="0" smtClean="0"/>
              <a:t>Relevant Statues  of Planning and Budgeting </a:t>
            </a:r>
          </a:p>
          <a:p>
            <a:endParaRPr lang="en-US" sz="2800" b="1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800" b="1" dirty="0" smtClean="0"/>
              <a:t>Conclusion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459258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8750" y="82011"/>
            <a:ext cx="11051444" cy="495766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latin typeface="Arial Black" panose="020B0A04020102020204" pitchFamily="34" charset="0"/>
              </a:rPr>
              <a:t>National Development Planning </a:t>
            </a:r>
            <a:r>
              <a:rPr lang="en-US" sz="2800" b="1" dirty="0" smtClean="0">
                <a:latin typeface="Arial Black" panose="020B0A04020102020204" pitchFamily="34" charset="0"/>
              </a:rPr>
              <a:t>&amp; Budgeting </a:t>
            </a:r>
            <a:r>
              <a:rPr lang="en-US" sz="2800" b="1" dirty="0" smtClean="0">
                <a:latin typeface="Arial Black" panose="020B0A04020102020204" pitchFamily="34" charset="0"/>
              </a:rPr>
              <a:t>Process</a:t>
            </a:r>
            <a:endParaRPr lang="en-US" sz="2800" b="1" dirty="0">
              <a:latin typeface="Arial Black" panose="020B0A04020102020204" pitchFamily="3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2439622" y="754824"/>
            <a:ext cx="1653988" cy="1204660"/>
          </a:xfrm>
          <a:prstGeom prst="roundRect">
            <a:avLst/>
          </a:prstGeom>
          <a:solidFill>
            <a:schemeClr val="accent6">
              <a:lumMod val="75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Sustainable Development Goals &amp; AU Agenda 2063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188463" y="2524791"/>
            <a:ext cx="1653988" cy="1107141"/>
          </a:xfrm>
          <a:prstGeom prst="roundRect">
            <a:avLst/>
          </a:prstGeom>
          <a:solidFill>
            <a:srgbClr val="7030A0"/>
          </a:solidFill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Pertaining </a:t>
            </a:r>
          </a:p>
          <a:p>
            <a:pPr algn="ctr"/>
            <a:r>
              <a:rPr lang="en-US" dirty="0" smtClean="0"/>
              <a:t>Development </a:t>
            </a:r>
          </a:p>
          <a:p>
            <a:pPr algn="ctr"/>
            <a:r>
              <a:rPr lang="en-US" dirty="0" smtClean="0"/>
              <a:t>Situation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2028061" y="2301566"/>
            <a:ext cx="1079233" cy="1539433"/>
          </a:xfrm>
          <a:prstGeom prst="round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National Policy</a:t>
            </a:r>
          </a:p>
          <a:p>
            <a:pPr algn="ctr"/>
            <a:r>
              <a:rPr lang="en-US" dirty="0" smtClean="0"/>
              <a:t>Matrix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6221558" y="626455"/>
            <a:ext cx="1653988" cy="959224"/>
          </a:xfrm>
          <a:prstGeom prst="roundRect">
            <a:avLst/>
          </a:prstGeom>
          <a:solidFill>
            <a:schemeClr val="accent3">
              <a:lumMod val="5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Sector (MDAs)</a:t>
            </a:r>
          </a:p>
          <a:p>
            <a:pPr algn="ctr"/>
            <a:r>
              <a:rPr lang="en-US" dirty="0" smtClean="0"/>
              <a:t>Strategic Plans 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144120" y="4137748"/>
            <a:ext cx="1653988" cy="1534390"/>
          </a:xfrm>
          <a:prstGeom prst="roundRect">
            <a:avLst/>
          </a:prstGeom>
          <a:solidFill>
            <a:srgbClr val="7030A0"/>
          </a:solidFill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National  Long-Term Development Perspective:</a:t>
            </a:r>
          </a:p>
          <a:p>
            <a:pPr algn="ctr"/>
            <a:r>
              <a:rPr lang="en-US" b="1" dirty="0" smtClean="0"/>
              <a:t>Ghana @100</a:t>
            </a:r>
            <a:endParaRPr lang="en-US" b="1" dirty="0"/>
          </a:p>
        </p:txBody>
      </p:sp>
      <p:sp>
        <p:nvSpPr>
          <p:cNvPr id="9" name="Rounded Rectangle 8"/>
          <p:cNvSpPr/>
          <p:nvPr/>
        </p:nvSpPr>
        <p:spPr>
          <a:xfrm>
            <a:off x="3350617" y="2323461"/>
            <a:ext cx="1748022" cy="1517538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Coordinated </a:t>
            </a:r>
            <a:r>
              <a:rPr lang="en-US" dirty="0" err="1" smtClean="0"/>
              <a:t>Programme</a:t>
            </a:r>
            <a:r>
              <a:rPr lang="en-US" dirty="0" smtClean="0"/>
              <a:t> for Economic and Social Policies (CPESDP)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6291659" y="4662907"/>
            <a:ext cx="1639321" cy="1373500"/>
          </a:xfrm>
          <a:prstGeom prst="roundRect">
            <a:avLst/>
          </a:prstGeom>
          <a:solidFill>
            <a:schemeClr val="accent3">
              <a:lumMod val="5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Medium Term </a:t>
            </a:r>
          </a:p>
          <a:p>
            <a:pPr algn="ctr"/>
            <a:r>
              <a:rPr lang="en-US" dirty="0" smtClean="0"/>
              <a:t>Development Plans for MMDAs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188463" y="728687"/>
            <a:ext cx="1653988" cy="1198382"/>
          </a:xfrm>
          <a:prstGeom prst="roundRect">
            <a:avLst/>
          </a:prstGeom>
          <a:solidFill>
            <a:srgbClr val="7030A0"/>
          </a:solidFill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President’s Vision/Party Manifesto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4301899" y="4139996"/>
            <a:ext cx="1839210" cy="1097451"/>
          </a:xfrm>
          <a:prstGeom prst="round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National Development Policy Framework</a:t>
            </a:r>
            <a:endParaRPr lang="en-US" dirty="0"/>
          </a:p>
        </p:txBody>
      </p:sp>
      <p:cxnSp>
        <p:nvCxnSpPr>
          <p:cNvPr id="18" name="Straight Connector 17"/>
          <p:cNvCxnSpPr>
            <a:endCxn id="11" idx="3"/>
          </p:cNvCxnSpPr>
          <p:nvPr/>
        </p:nvCxnSpPr>
        <p:spPr>
          <a:xfrm flipH="1" flipV="1">
            <a:off x="1842451" y="1327878"/>
            <a:ext cx="185610" cy="1738209"/>
          </a:xfrm>
          <a:prstGeom prst="line">
            <a:avLst/>
          </a:pr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9" idx="1"/>
            <a:endCxn id="6" idx="3"/>
          </p:cNvCxnSpPr>
          <p:nvPr/>
        </p:nvCxnSpPr>
        <p:spPr>
          <a:xfrm flipH="1" flipV="1">
            <a:off x="3107294" y="3071283"/>
            <a:ext cx="243323" cy="10947"/>
          </a:xfrm>
          <a:prstGeom prst="line">
            <a:avLst/>
          </a:pr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3238668" y="1951702"/>
            <a:ext cx="165" cy="1140476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endCxn id="9" idx="3"/>
          </p:cNvCxnSpPr>
          <p:nvPr/>
        </p:nvCxnSpPr>
        <p:spPr>
          <a:xfrm flipH="1">
            <a:off x="5098639" y="3078362"/>
            <a:ext cx="2244683" cy="3868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5196914" y="3050220"/>
            <a:ext cx="0" cy="1087528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ounded Rectangle 73"/>
          <p:cNvSpPr/>
          <p:nvPr/>
        </p:nvSpPr>
        <p:spPr>
          <a:xfrm>
            <a:off x="10579022" y="2650040"/>
            <a:ext cx="1158276" cy="887643"/>
          </a:xfrm>
          <a:prstGeom prst="round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13500000" scaled="1"/>
            <a:tileRect/>
          </a:gra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National Budget</a:t>
            </a:r>
            <a:endParaRPr lang="en-US" dirty="0"/>
          </a:p>
        </p:txBody>
      </p:sp>
      <p:cxnSp>
        <p:nvCxnSpPr>
          <p:cNvPr id="46" name="Straight Connector 45"/>
          <p:cNvCxnSpPr>
            <a:endCxn id="8" idx="3"/>
          </p:cNvCxnSpPr>
          <p:nvPr/>
        </p:nvCxnSpPr>
        <p:spPr>
          <a:xfrm flipH="1">
            <a:off x="1798108" y="3081876"/>
            <a:ext cx="243832" cy="1823067"/>
          </a:xfrm>
          <a:prstGeom prst="line">
            <a:avLst/>
          </a:pr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endCxn id="5" idx="3"/>
          </p:cNvCxnSpPr>
          <p:nvPr/>
        </p:nvCxnSpPr>
        <p:spPr>
          <a:xfrm flipH="1">
            <a:off x="1842451" y="3078001"/>
            <a:ext cx="221391" cy="361"/>
          </a:xfrm>
          <a:prstGeom prst="line">
            <a:avLst/>
          </a:pr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Rounded Rectangle 152"/>
          <p:cNvSpPr/>
          <p:nvPr/>
        </p:nvSpPr>
        <p:spPr>
          <a:xfrm>
            <a:off x="4301899" y="653385"/>
            <a:ext cx="1790030" cy="1372841"/>
          </a:xfrm>
          <a:prstGeom prst="round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Guidelines for Medium Term Plans for Sectors &amp; MMDAs</a:t>
            </a:r>
            <a:endParaRPr lang="en-US" dirty="0"/>
          </a:p>
        </p:txBody>
      </p:sp>
      <p:cxnSp>
        <p:nvCxnSpPr>
          <p:cNvPr id="219" name="Straight Connector 218"/>
          <p:cNvCxnSpPr>
            <a:stCxn id="153" idx="2"/>
          </p:cNvCxnSpPr>
          <p:nvPr/>
        </p:nvCxnSpPr>
        <p:spPr>
          <a:xfrm>
            <a:off x="5196914" y="2026226"/>
            <a:ext cx="0" cy="1069870"/>
          </a:xfrm>
          <a:prstGeom prst="line">
            <a:avLst/>
          </a:pr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Connector 226"/>
          <p:cNvCxnSpPr>
            <a:endCxn id="7" idx="3"/>
          </p:cNvCxnSpPr>
          <p:nvPr/>
        </p:nvCxnSpPr>
        <p:spPr>
          <a:xfrm flipH="1">
            <a:off x="7875546" y="1106067"/>
            <a:ext cx="1918937" cy="0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Straight Connector 234"/>
          <p:cNvCxnSpPr>
            <a:endCxn id="10" idx="0"/>
          </p:cNvCxnSpPr>
          <p:nvPr/>
        </p:nvCxnSpPr>
        <p:spPr>
          <a:xfrm>
            <a:off x="7111319" y="3697595"/>
            <a:ext cx="1" cy="965312"/>
          </a:xfrm>
          <a:prstGeom prst="line">
            <a:avLst/>
          </a:pr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ounded Rectangle 58"/>
          <p:cNvSpPr/>
          <p:nvPr/>
        </p:nvSpPr>
        <p:spPr>
          <a:xfrm>
            <a:off x="9075678" y="2499213"/>
            <a:ext cx="1419373" cy="1198382"/>
          </a:xfrm>
          <a:prstGeom prst="roundRect">
            <a:avLst/>
          </a:prstGeom>
          <a:solidFill>
            <a:srgbClr val="0070C0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Annual </a:t>
            </a:r>
            <a:r>
              <a:rPr lang="en-US" dirty="0" err="1" smtClean="0"/>
              <a:t>Devel’ment</a:t>
            </a:r>
            <a:r>
              <a:rPr lang="en-US" dirty="0" smtClean="0"/>
              <a:t> Priorities</a:t>
            </a:r>
            <a:endParaRPr lang="en-US" u="sng" dirty="0"/>
          </a:p>
        </p:txBody>
      </p:sp>
      <p:cxnSp>
        <p:nvCxnSpPr>
          <p:cNvPr id="64" name="Straight Connector 63"/>
          <p:cNvCxnSpPr>
            <a:stCxn id="12" idx="0"/>
            <a:endCxn id="12" idx="0"/>
          </p:cNvCxnSpPr>
          <p:nvPr/>
        </p:nvCxnSpPr>
        <p:spPr>
          <a:xfrm>
            <a:off x="5221504" y="4139996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flipH="1" flipV="1">
            <a:off x="10509532" y="3104645"/>
            <a:ext cx="226777" cy="9102"/>
          </a:xfrm>
          <a:prstGeom prst="line">
            <a:avLst/>
          </a:pr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Rounded Rectangle 116"/>
          <p:cNvSpPr/>
          <p:nvPr/>
        </p:nvSpPr>
        <p:spPr>
          <a:xfrm>
            <a:off x="5905096" y="2499213"/>
            <a:ext cx="1596257" cy="1198382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National </a:t>
            </a:r>
          </a:p>
          <a:p>
            <a:pPr algn="ctr"/>
            <a:r>
              <a:rPr lang="en-US" dirty="0" smtClean="0"/>
              <a:t>Mid-term</a:t>
            </a:r>
          </a:p>
          <a:p>
            <a:pPr algn="ctr"/>
            <a:r>
              <a:rPr lang="en-US" dirty="0" smtClean="0"/>
              <a:t>Development Plan</a:t>
            </a:r>
            <a:endParaRPr lang="en-US" dirty="0"/>
          </a:p>
        </p:txBody>
      </p:sp>
      <p:cxnSp>
        <p:nvCxnSpPr>
          <p:cNvPr id="123" name="Straight Connector 122"/>
          <p:cNvCxnSpPr>
            <a:stCxn id="7" idx="2"/>
          </p:cNvCxnSpPr>
          <p:nvPr/>
        </p:nvCxnSpPr>
        <p:spPr>
          <a:xfrm>
            <a:off x="7048552" y="1585679"/>
            <a:ext cx="0" cy="913534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>
            <a:endCxn id="117" idx="3"/>
          </p:cNvCxnSpPr>
          <p:nvPr/>
        </p:nvCxnSpPr>
        <p:spPr>
          <a:xfrm flipH="1">
            <a:off x="7501353" y="3096225"/>
            <a:ext cx="232598" cy="2179"/>
          </a:xfrm>
          <a:prstGeom prst="line">
            <a:avLst/>
          </a:pr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>
            <a:stCxn id="7" idx="2"/>
          </p:cNvCxnSpPr>
          <p:nvPr/>
        </p:nvCxnSpPr>
        <p:spPr>
          <a:xfrm flipH="1">
            <a:off x="5196914" y="1585679"/>
            <a:ext cx="1851638" cy="1498799"/>
          </a:xfrm>
          <a:prstGeom prst="line">
            <a:avLst/>
          </a:pr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>
            <a:stCxn id="10" idx="0"/>
          </p:cNvCxnSpPr>
          <p:nvPr/>
        </p:nvCxnSpPr>
        <p:spPr>
          <a:xfrm flipH="1" flipV="1">
            <a:off x="5220347" y="3110372"/>
            <a:ext cx="1890973" cy="1552535"/>
          </a:xfrm>
          <a:prstGeom prst="line">
            <a:avLst/>
          </a:pr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74" idx="2"/>
          </p:cNvCxnSpPr>
          <p:nvPr/>
        </p:nvCxnSpPr>
        <p:spPr>
          <a:xfrm flipH="1">
            <a:off x="11149042" y="3537683"/>
            <a:ext cx="9118" cy="207015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11149042" y="4752723"/>
            <a:ext cx="16091" cy="519941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ounded Rectangle 59"/>
          <p:cNvSpPr/>
          <p:nvPr/>
        </p:nvSpPr>
        <p:spPr>
          <a:xfrm>
            <a:off x="10289726" y="4500567"/>
            <a:ext cx="1751885" cy="585783"/>
          </a:xfrm>
          <a:prstGeom prst="roundRect">
            <a:avLst/>
          </a:prstGeom>
          <a:solidFill>
            <a:schemeClr val="accent3">
              <a:lumMod val="5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Implementation</a:t>
            </a:r>
            <a:endParaRPr lang="en-US" u="sng" dirty="0"/>
          </a:p>
        </p:txBody>
      </p:sp>
      <p:sp>
        <p:nvSpPr>
          <p:cNvPr id="61" name="Rounded Rectangle 60"/>
          <p:cNvSpPr/>
          <p:nvPr/>
        </p:nvSpPr>
        <p:spPr>
          <a:xfrm>
            <a:off x="10300704" y="5248703"/>
            <a:ext cx="1737626" cy="557663"/>
          </a:xfrm>
          <a:prstGeom prst="roundRect">
            <a:avLst/>
          </a:prstGeom>
          <a:solidFill>
            <a:schemeClr val="accent3">
              <a:lumMod val="5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Monitoring &amp; Evaluation</a:t>
            </a:r>
            <a:endParaRPr lang="en-US" u="sng" dirty="0"/>
          </a:p>
        </p:txBody>
      </p:sp>
      <p:sp>
        <p:nvSpPr>
          <p:cNvPr id="62" name="Rounded Rectangle 61"/>
          <p:cNvSpPr/>
          <p:nvPr/>
        </p:nvSpPr>
        <p:spPr>
          <a:xfrm>
            <a:off x="10307717" y="6004513"/>
            <a:ext cx="1737626" cy="557663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Reporting </a:t>
            </a:r>
            <a:endParaRPr lang="en-US" u="sng" dirty="0"/>
          </a:p>
        </p:txBody>
      </p:sp>
      <p:cxnSp>
        <p:nvCxnSpPr>
          <p:cNvPr id="63" name="Straight Connector 62"/>
          <p:cNvCxnSpPr>
            <a:stCxn id="61" idx="2"/>
            <a:endCxn id="62" idx="0"/>
          </p:cNvCxnSpPr>
          <p:nvPr/>
        </p:nvCxnSpPr>
        <p:spPr>
          <a:xfrm>
            <a:off x="11169517" y="5806366"/>
            <a:ext cx="7013" cy="198147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9794483" y="1104411"/>
            <a:ext cx="0" cy="1442002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ounded Rectangle 55"/>
          <p:cNvSpPr/>
          <p:nvPr/>
        </p:nvSpPr>
        <p:spPr>
          <a:xfrm>
            <a:off x="7685407" y="2506142"/>
            <a:ext cx="1180321" cy="1197006"/>
          </a:xfrm>
          <a:prstGeom prst="roundRect">
            <a:avLst/>
          </a:prstGeom>
          <a:solidFill>
            <a:srgbClr val="0070C0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Public</a:t>
            </a:r>
          </a:p>
          <a:p>
            <a:pPr algn="ctr"/>
            <a:r>
              <a:rPr lang="en-US" dirty="0" smtClean="0"/>
              <a:t>Invest</a:t>
            </a:r>
          </a:p>
          <a:p>
            <a:pPr algn="ctr"/>
            <a:r>
              <a:rPr lang="en-US" dirty="0" smtClean="0"/>
              <a:t>Program</a:t>
            </a:r>
            <a:endParaRPr lang="en-US" dirty="0"/>
          </a:p>
        </p:txBody>
      </p:sp>
      <p:cxnSp>
        <p:nvCxnSpPr>
          <p:cNvPr id="75" name="Straight Connector 74"/>
          <p:cNvCxnSpPr>
            <a:stCxn id="59" idx="1"/>
          </p:cNvCxnSpPr>
          <p:nvPr/>
        </p:nvCxnSpPr>
        <p:spPr>
          <a:xfrm flipH="1" flipV="1">
            <a:off x="8865728" y="3069730"/>
            <a:ext cx="209950" cy="28674"/>
          </a:xfrm>
          <a:prstGeom prst="line">
            <a:avLst/>
          </a:pr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H="1" flipV="1">
            <a:off x="9816245" y="3662380"/>
            <a:ext cx="5707" cy="1681724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 flipH="1">
            <a:off x="7930982" y="5344104"/>
            <a:ext cx="1885263" cy="5553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ounded Rectangle 42"/>
          <p:cNvSpPr/>
          <p:nvPr/>
        </p:nvSpPr>
        <p:spPr>
          <a:xfrm>
            <a:off x="10300704" y="3744698"/>
            <a:ext cx="1717151" cy="557663"/>
          </a:xfrm>
          <a:prstGeom prst="roundRect">
            <a:avLst/>
          </a:prstGeom>
          <a:solidFill>
            <a:schemeClr val="accent3">
              <a:lumMod val="5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Approval</a:t>
            </a:r>
            <a:endParaRPr lang="en-US" u="sng" dirty="0"/>
          </a:p>
        </p:txBody>
      </p:sp>
      <p:cxnSp>
        <p:nvCxnSpPr>
          <p:cNvPr id="45" name="Straight Connector 44"/>
          <p:cNvCxnSpPr>
            <a:endCxn id="60" idx="0"/>
          </p:cNvCxnSpPr>
          <p:nvPr/>
        </p:nvCxnSpPr>
        <p:spPr>
          <a:xfrm>
            <a:off x="11143742" y="4278400"/>
            <a:ext cx="21927" cy="222167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ounded Rectangle 46"/>
          <p:cNvSpPr/>
          <p:nvPr/>
        </p:nvSpPr>
        <p:spPr>
          <a:xfrm>
            <a:off x="3294643" y="5358537"/>
            <a:ext cx="1859970" cy="1203639"/>
          </a:xfrm>
          <a:prstGeom prst="roundRect">
            <a:avLst/>
          </a:prstGeom>
          <a:solidFill>
            <a:srgbClr val="7030A0"/>
          </a:solidFill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Ghana Beyond Aid</a:t>
            </a:r>
          </a:p>
          <a:p>
            <a:pPr algn="ctr"/>
            <a:r>
              <a:rPr lang="en-US" dirty="0" smtClean="0"/>
              <a:t>COVID-19 Response</a:t>
            </a:r>
            <a:endParaRPr lang="en-US" dirty="0"/>
          </a:p>
        </p:txBody>
      </p:sp>
      <p:cxnSp>
        <p:nvCxnSpPr>
          <p:cNvPr id="49" name="Straight Connector 48"/>
          <p:cNvCxnSpPr>
            <a:stCxn id="9" idx="2"/>
            <a:endCxn id="47" idx="0"/>
          </p:cNvCxnSpPr>
          <p:nvPr/>
        </p:nvCxnSpPr>
        <p:spPr>
          <a:xfrm>
            <a:off x="4224628" y="3840999"/>
            <a:ext cx="0" cy="1517538"/>
          </a:xfrm>
          <a:prstGeom prst="line">
            <a:avLst/>
          </a:pr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H="1" flipV="1">
            <a:off x="9816244" y="6282114"/>
            <a:ext cx="491474" cy="5553"/>
          </a:xfrm>
          <a:prstGeom prst="line">
            <a:avLst/>
          </a:prstGeom>
          <a:ln w="38100">
            <a:solidFill>
              <a:srgbClr val="00B0F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H="1" flipV="1">
            <a:off x="9816244" y="5338552"/>
            <a:ext cx="1" cy="943562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3081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8750" y="82011"/>
            <a:ext cx="11051444" cy="495766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latin typeface="Arial Black" panose="020B0A04020102020204" pitchFamily="34" charset="0"/>
              </a:rPr>
              <a:t>MMDAs </a:t>
            </a:r>
            <a:r>
              <a:rPr lang="en-US" sz="2800" b="1" dirty="0" smtClean="0">
                <a:latin typeface="Arial Black" panose="020B0A04020102020204" pitchFamily="34" charset="0"/>
              </a:rPr>
              <a:t>Development </a:t>
            </a:r>
            <a:r>
              <a:rPr lang="en-US" sz="2800" b="1" dirty="0" smtClean="0">
                <a:latin typeface="Arial Black" panose="020B0A04020102020204" pitchFamily="34" charset="0"/>
              </a:rPr>
              <a:t>Planning </a:t>
            </a:r>
            <a:r>
              <a:rPr lang="en-US" sz="2800" b="1" dirty="0" smtClean="0">
                <a:latin typeface="Arial Black" panose="020B0A04020102020204" pitchFamily="34" charset="0"/>
              </a:rPr>
              <a:t>&amp; Budgeting Process</a:t>
            </a:r>
            <a:endParaRPr lang="en-US" sz="2800" b="1" dirty="0">
              <a:latin typeface="Arial Black" panose="020B0A04020102020204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72078" y="2326132"/>
            <a:ext cx="1653988" cy="1107141"/>
          </a:xfrm>
          <a:prstGeom prst="roundRect">
            <a:avLst/>
          </a:prstGeom>
          <a:solidFill>
            <a:srgbClr val="7030A0"/>
          </a:solidFill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On-going District </a:t>
            </a:r>
            <a:r>
              <a:rPr lang="en-US" dirty="0" err="1" smtClean="0"/>
              <a:t>Programmes</a:t>
            </a:r>
            <a:r>
              <a:rPr lang="en-US" dirty="0" smtClean="0"/>
              <a:t> &amp; Projects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2083708" y="828499"/>
            <a:ext cx="1591630" cy="1198382"/>
          </a:xfrm>
          <a:prstGeom prst="round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Key  Sector Development Priorities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156954" y="3856936"/>
            <a:ext cx="1653988" cy="1534390"/>
          </a:xfrm>
          <a:prstGeom prst="roundRect">
            <a:avLst/>
          </a:prstGeom>
          <a:solidFill>
            <a:srgbClr val="7030A0"/>
          </a:solidFill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Assessed Community Needs and Feedback</a:t>
            </a:r>
            <a:endParaRPr lang="en-US" b="1" dirty="0"/>
          </a:p>
        </p:txBody>
      </p:sp>
      <p:sp>
        <p:nvSpPr>
          <p:cNvPr id="9" name="Rounded Rectangle 8"/>
          <p:cNvSpPr/>
          <p:nvPr/>
        </p:nvSpPr>
        <p:spPr>
          <a:xfrm>
            <a:off x="3956290" y="2238708"/>
            <a:ext cx="1746162" cy="1377398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Medium Term Development Plan MMDAs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188463" y="786675"/>
            <a:ext cx="1653988" cy="1198382"/>
          </a:xfrm>
          <a:prstGeom prst="roundRect">
            <a:avLst/>
          </a:prstGeom>
          <a:solidFill>
            <a:srgbClr val="7030A0"/>
          </a:solidFill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National Development  Planning  Framework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2044762" y="2368848"/>
            <a:ext cx="1669522" cy="1097451"/>
          </a:xfrm>
          <a:prstGeom prst="round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Composite Development </a:t>
            </a:r>
            <a:r>
              <a:rPr lang="en-US" dirty="0" err="1" smtClean="0"/>
              <a:t>Programmes</a:t>
            </a:r>
            <a:endParaRPr lang="en-US" dirty="0"/>
          </a:p>
        </p:txBody>
      </p:sp>
      <p:cxnSp>
        <p:nvCxnSpPr>
          <p:cNvPr id="18" name="Straight Connector 17"/>
          <p:cNvCxnSpPr>
            <a:stCxn id="12" idx="1"/>
            <a:endCxn id="11" idx="3"/>
          </p:cNvCxnSpPr>
          <p:nvPr/>
        </p:nvCxnSpPr>
        <p:spPr>
          <a:xfrm flipH="1" flipV="1">
            <a:off x="1842451" y="1385866"/>
            <a:ext cx="202311" cy="1531708"/>
          </a:xfrm>
          <a:prstGeom prst="line">
            <a:avLst/>
          </a:pr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>
            <a:off x="8097768" y="6154752"/>
            <a:ext cx="2244683" cy="3868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ounded Rectangle 73"/>
          <p:cNvSpPr/>
          <p:nvPr/>
        </p:nvSpPr>
        <p:spPr>
          <a:xfrm>
            <a:off x="10574463" y="2421175"/>
            <a:ext cx="1158276" cy="887643"/>
          </a:xfrm>
          <a:prstGeom prst="round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13500000" scaled="1"/>
            <a:tileRect/>
          </a:gra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MMDA </a:t>
            </a:r>
            <a:r>
              <a:rPr lang="en-US" dirty="0" smtClean="0"/>
              <a:t>Budget</a:t>
            </a:r>
            <a:endParaRPr lang="en-US" dirty="0"/>
          </a:p>
        </p:txBody>
      </p:sp>
      <p:cxnSp>
        <p:nvCxnSpPr>
          <p:cNvPr id="46" name="Straight Connector 45"/>
          <p:cNvCxnSpPr>
            <a:endCxn id="8" idx="3"/>
          </p:cNvCxnSpPr>
          <p:nvPr/>
        </p:nvCxnSpPr>
        <p:spPr>
          <a:xfrm flipH="1">
            <a:off x="1810942" y="2766602"/>
            <a:ext cx="214633" cy="1857529"/>
          </a:xfrm>
          <a:prstGeom prst="line">
            <a:avLst/>
          </a:pr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endCxn id="5" idx="3"/>
          </p:cNvCxnSpPr>
          <p:nvPr/>
        </p:nvCxnSpPr>
        <p:spPr>
          <a:xfrm flipH="1" flipV="1">
            <a:off x="1826066" y="2879703"/>
            <a:ext cx="252284" cy="799"/>
          </a:xfrm>
          <a:prstGeom prst="line">
            <a:avLst/>
          </a:pr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Straight Connector 218"/>
          <p:cNvCxnSpPr/>
          <p:nvPr/>
        </p:nvCxnSpPr>
        <p:spPr>
          <a:xfrm>
            <a:off x="8132501" y="3433273"/>
            <a:ext cx="0" cy="2779238"/>
          </a:xfrm>
          <a:prstGeom prst="line">
            <a:avLst/>
          </a:pr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Straight Connector 234"/>
          <p:cNvCxnSpPr/>
          <p:nvPr/>
        </p:nvCxnSpPr>
        <p:spPr>
          <a:xfrm>
            <a:off x="4813633" y="1985057"/>
            <a:ext cx="16323" cy="482656"/>
          </a:xfrm>
          <a:prstGeom prst="line">
            <a:avLst/>
          </a:pr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ounded Rectangle 58"/>
          <p:cNvSpPr/>
          <p:nvPr/>
        </p:nvSpPr>
        <p:spPr>
          <a:xfrm>
            <a:off x="8967553" y="2271412"/>
            <a:ext cx="1419373" cy="1198382"/>
          </a:xfrm>
          <a:prstGeom prst="roundRect">
            <a:avLst/>
          </a:prstGeom>
          <a:solidFill>
            <a:srgbClr val="0070C0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Annual </a:t>
            </a:r>
            <a:r>
              <a:rPr lang="en-US" dirty="0" err="1" smtClean="0"/>
              <a:t>Devel’ment</a:t>
            </a:r>
            <a:r>
              <a:rPr lang="en-US" dirty="0" smtClean="0"/>
              <a:t> Priorities</a:t>
            </a:r>
            <a:endParaRPr lang="en-US" u="sng" dirty="0"/>
          </a:p>
        </p:txBody>
      </p:sp>
      <p:cxnSp>
        <p:nvCxnSpPr>
          <p:cNvPr id="64" name="Straight Connector 63"/>
          <p:cNvCxnSpPr>
            <a:stCxn id="12" idx="0"/>
            <a:endCxn id="12" idx="0"/>
          </p:cNvCxnSpPr>
          <p:nvPr/>
        </p:nvCxnSpPr>
        <p:spPr>
          <a:xfrm>
            <a:off x="5221504" y="429716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Rounded Rectangle 116"/>
          <p:cNvSpPr/>
          <p:nvPr/>
        </p:nvSpPr>
        <p:spPr>
          <a:xfrm>
            <a:off x="5890807" y="2263012"/>
            <a:ext cx="1423688" cy="1198382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MMDA Investment </a:t>
            </a:r>
            <a:r>
              <a:rPr lang="en-US" dirty="0" err="1" smtClean="0"/>
              <a:t>Programme</a:t>
            </a:r>
            <a:endParaRPr lang="en-US" dirty="0"/>
          </a:p>
        </p:txBody>
      </p:sp>
      <p:cxnSp>
        <p:nvCxnSpPr>
          <p:cNvPr id="123" name="Straight Connector 122"/>
          <p:cNvCxnSpPr/>
          <p:nvPr/>
        </p:nvCxnSpPr>
        <p:spPr>
          <a:xfrm>
            <a:off x="4829370" y="3585468"/>
            <a:ext cx="0" cy="398495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/>
          <p:nvPr/>
        </p:nvCxnSpPr>
        <p:spPr>
          <a:xfrm flipH="1">
            <a:off x="3675338" y="2879702"/>
            <a:ext cx="453783" cy="0"/>
          </a:xfrm>
          <a:prstGeom prst="line">
            <a:avLst/>
          </a:pr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74" idx="2"/>
          </p:cNvCxnSpPr>
          <p:nvPr/>
        </p:nvCxnSpPr>
        <p:spPr>
          <a:xfrm flipH="1">
            <a:off x="11149042" y="3308818"/>
            <a:ext cx="4559" cy="307288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11149042" y="4624131"/>
            <a:ext cx="16091" cy="519941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ounded Rectangle 59"/>
          <p:cNvSpPr/>
          <p:nvPr/>
        </p:nvSpPr>
        <p:spPr>
          <a:xfrm>
            <a:off x="10289726" y="4371975"/>
            <a:ext cx="1751885" cy="585783"/>
          </a:xfrm>
          <a:prstGeom prst="roundRect">
            <a:avLst/>
          </a:prstGeom>
          <a:solidFill>
            <a:schemeClr val="accent3">
              <a:lumMod val="5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Implementation</a:t>
            </a:r>
            <a:endParaRPr lang="en-US" u="sng" dirty="0"/>
          </a:p>
        </p:txBody>
      </p:sp>
      <p:sp>
        <p:nvSpPr>
          <p:cNvPr id="61" name="Rounded Rectangle 60"/>
          <p:cNvSpPr/>
          <p:nvPr/>
        </p:nvSpPr>
        <p:spPr>
          <a:xfrm>
            <a:off x="10300704" y="5120111"/>
            <a:ext cx="1737626" cy="557663"/>
          </a:xfrm>
          <a:prstGeom prst="roundRect">
            <a:avLst/>
          </a:prstGeom>
          <a:solidFill>
            <a:schemeClr val="accent3">
              <a:lumMod val="5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Monitoring </a:t>
            </a:r>
            <a:endParaRPr lang="en-US" u="sng" dirty="0"/>
          </a:p>
        </p:txBody>
      </p:sp>
      <p:sp>
        <p:nvSpPr>
          <p:cNvPr id="62" name="Rounded Rectangle 61"/>
          <p:cNvSpPr/>
          <p:nvPr/>
        </p:nvSpPr>
        <p:spPr>
          <a:xfrm>
            <a:off x="10307717" y="5875921"/>
            <a:ext cx="1737626" cy="557663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Reporting </a:t>
            </a:r>
            <a:endParaRPr lang="en-US" u="sng" dirty="0"/>
          </a:p>
        </p:txBody>
      </p:sp>
      <p:cxnSp>
        <p:nvCxnSpPr>
          <p:cNvPr id="63" name="Straight Connector 62"/>
          <p:cNvCxnSpPr>
            <a:stCxn id="61" idx="2"/>
            <a:endCxn id="62" idx="0"/>
          </p:cNvCxnSpPr>
          <p:nvPr/>
        </p:nvCxnSpPr>
        <p:spPr>
          <a:xfrm>
            <a:off x="11169517" y="5677774"/>
            <a:ext cx="7013" cy="198147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ounded Rectangle 55"/>
          <p:cNvSpPr/>
          <p:nvPr/>
        </p:nvSpPr>
        <p:spPr>
          <a:xfrm>
            <a:off x="7542341" y="2238708"/>
            <a:ext cx="1180321" cy="1222686"/>
          </a:xfrm>
          <a:prstGeom prst="roundRect">
            <a:avLst/>
          </a:prstGeom>
          <a:solidFill>
            <a:srgbClr val="0070C0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MMDA </a:t>
            </a:r>
            <a:r>
              <a:rPr lang="en-US" dirty="0" smtClean="0"/>
              <a:t>Annual Action Plan</a:t>
            </a:r>
            <a:endParaRPr lang="en-US" dirty="0"/>
          </a:p>
        </p:txBody>
      </p:sp>
      <p:cxnSp>
        <p:nvCxnSpPr>
          <p:cNvPr id="45" name="Straight Connector 44"/>
          <p:cNvCxnSpPr>
            <a:endCxn id="60" idx="0"/>
          </p:cNvCxnSpPr>
          <p:nvPr/>
        </p:nvCxnSpPr>
        <p:spPr>
          <a:xfrm>
            <a:off x="11143742" y="4149808"/>
            <a:ext cx="21927" cy="222167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ounded Rectangle 46"/>
          <p:cNvSpPr/>
          <p:nvPr/>
        </p:nvSpPr>
        <p:spPr>
          <a:xfrm>
            <a:off x="3972410" y="3993497"/>
            <a:ext cx="1713921" cy="1203639"/>
          </a:xfrm>
          <a:prstGeom prst="roundRect">
            <a:avLst/>
          </a:prstGeom>
          <a:solidFill>
            <a:srgbClr val="7030A0"/>
          </a:solidFill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Approval by the MMDA</a:t>
            </a:r>
            <a:endParaRPr lang="en-US" dirty="0"/>
          </a:p>
        </p:txBody>
      </p:sp>
      <p:sp>
        <p:nvSpPr>
          <p:cNvPr id="57" name="Rounded Rectangle 56"/>
          <p:cNvSpPr/>
          <p:nvPr/>
        </p:nvSpPr>
        <p:spPr>
          <a:xfrm>
            <a:off x="2037962" y="3996126"/>
            <a:ext cx="1665723" cy="1198382"/>
          </a:xfrm>
          <a:prstGeom prst="round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Development Objectives and Strategies</a:t>
            </a:r>
            <a:endParaRPr lang="en-US" dirty="0"/>
          </a:p>
        </p:txBody>
      </p:sp>
      <p:sp>
        <p:nvSpPr>
          <p:cNvPr id="58" name="Rounded Rectangle 57"/>
          <p:cNvSpPr/>
          <p:nvPr/>
        </p:nvSpPr>
        <p:spPr>
          <a:xfrm>
            <a:off x="4046928" y="824360"/>
            <a:ext cx="1658034" cy="1203639"/>
          </a:xfrm>
          <a:prstGeom prst="roundRect">
            <a:avLst/>
          </a:prstGeom>
          <a:solidFill>
            <a:srgbClr val="7030A0"/>
          </a:solidFill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Community Dissemination  &amp; Engagement</a:t>
            </a:r>
            <a:endParaRPr lang="en-US" dirty="0"/>
          </a:p>
        </p:txBody>
      </p:sp>
      <p:sp>
        <p:nvSpPr>
          <p:cNvPr id="66" name="Rounded Rectangle 65"/>
          <p:cNvSpPr/>
          <p:nvPr/>
        </p:nvSpPr>
        <p:spPr>
          <a:xfrm>
            <a:off x="10308172" y="3587489"/>
            <a:ext cx="1713921" cy="557088"/>
          </a:xfrm>
          <a:prstGeom prst="roundRect">
            <a:avLst/>
          </a:prstGeom>
          <a:solidFill>
            <a:srgbClr val="7030A0"/>
          </a:solidFill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Approval</a:t>
            </a:r>
            <a:endParaRPr lang="en-US" dirty="0"/>
          </a:p>
        </p:txBody>
      </p:sp>
      <p:cxnSp>
        <p:nvCxnSpPr>
          <p:cNvPr id="67" name="Straight Connector 66"/>
          <p:cNvCxnSpPr>
            <a:stCxn id="9" idx="1"/>
          </p:cNvCxnSpPr>
          <p:nvPr/>
        </p:nvCxnSpPr>
        <p:spPr>
          <a:xfrm flipH="1" flipV="1">
            <a:off x="3682310" y="1401612"/>
            <a:ext cx="273980" cy="1525795"/>
          </a:xfrm>
          <a:prstGeom prst="line">
            <a:avLst/>
          </a:pr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9" idx="1"/>
            <a:endCxn id="57" idx="3"/>
          </p:cNvCxnSpPr>
          <p:nvPr/>
        </p:nvCxnSpPr>
        <p:spPr>
          <a:xfrm flipH="1">
            <a:off x="3703685" y="2927407"/>
            <a:ext cx="252605" cy="1667910"/>
          </a:xfrm>
          <a:prstGeom prst="line">
            <a:avLst/>
          </a:pr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 flipH="1">
            <a:off x="5508464" y="2879702"/>
            <a:ext cx="453783" cy="0"/>
          </a:xfrm>
          <a:prstGeom prst="line">
            <a:avLst/>
          </a:pr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endCxn id="117" idx="3"/>
          </p:cNvCxnSpPr>
          <p:nvPr/>
        </p:nvCxnSpPr>
        <p:spPr>
          <a:xfrm flipH="1">
            <a:off x="7314495" y="2850051"/>
            <a:ext cx="242134" cy="12152"/>
          </a:xfrm>
          <a:prstGeom prst="line">
            <a:avLst/>
          </a:pr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>
            <a:endCxn id="56" idx="3"/>
          </p:cNvCxnSpPr>
          <p:nvPr/>
        </p:nvCxnSpPr>
        <p:spPr>
          <a:xfrm flipH="1">
            <a:off x="8722662" y="2850051"/>
            <a:ext cx="227846" cy="0"/>
          </a:xfrm>
          <a:prstGeom prst="line">
            <a:avLst/>
          </a:pr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>
            <a:stCxn id="74" idx="1"/>
            <a:endCxn id="59" idx="3"/>
          </p:cNvCxnSpPr>
          <p:nvPr/>
        </p:nvCxnSpPr>
        <p:spPr>
          <a:xfrm flipH="1">
            <a:off x="10386926" y="2864997"/>
            <a:ext cx="187537" cy="5606"/>
          </a:xfrm>
          <a:prstGeom prst="line">
            <a:avLst/>
          </a:pr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9204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>
            <a:extLst>
              <a:ext uri="{FF2B5EF4-FFF2-40B4-BE49-F238E27FC236}">
                <a16:creationId xmlns:a16="http://schemas.microsoft.com/office/drawing/2014/main" id="{D036EE88-E59A-F544-B599-898692766237}"/>
              </a:ext>
            </a:extLst>
          </p:cNvPr>
          <p:cNvGrpSpPr/>
          <p:nvPr/>
        </p:nvGrpSpPr>
        <p:grpSpPr>
          <a:xfrm>
            <a:off x="3254132" y="2060499"/>
            <a:ext cx="4423859" cy="1188145"/>
            <a:chOff x="6392962" y="755496"/>
            <a:chExt cx="4028896" cy="1160123"/>
          </a:xfrm>
        </p:grpSpPr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679641C2-C284-3546-A6B1-C1DBDA45CBCC}"/>
                </a:ext>
              </a:extLst>
            </p:cNvPr>
            <p:cNvSpPr txBox="1"/>
            <p:nvPr/>
          </p:nvSpPr>
          <p:spPr>
            <a:xfrm>
              <a:off x="6392962" y="755496"/>
              <a:ext cx="2984554" cy="390673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r>
                <a:rPr lang="en-US" sz="2000" b="1" cap="all" dirty="0" smtClean="0"/>
                <a:t> A</a:t>
              </a:r>
              <a:r>
                <a:rPr lang="en-US" sz="2000" b="1" dirty="0" smtClean="0"/>
                <a:t>rticle</a:t>
              </a:r>
              <a:r>
                <a:rPr lang="en-US" sz="2000" b="1" cap="all" dirty="0" smtClean="0"/>
                <a:t> 240 </a:t>
              </a:r>
              <a:r>
                <a:rPr lang="en-US" sz="2000" b="1" dirty="0"/>
                <a:t>C</a:t>
              </a:r>
              <a:r>
                <a:rPr lang="en-US" sz="2000" b="1" dirty="0" smtClean="0"/>
                <a:t>lause 2 (a)</a:t>
              </a:r>
              <a:endParaRPr lang="en-US" sz="2000" b="1" dirty="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E9513B7F-F3BB-ED4B-9491-21C0D981258B}"/>
                </a:ext>
              </a:extLst>
            </p:cNvPr>
            <p:cNvSpPr txBox="1"/>
            <p:nvPr/>
          </p:nvSpPr>
          <p:spPr>
            <a:xfrm>
              <a:off x="6455299" y="1104221"/>
              <a:ext cx="3966559" cy="811398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r>
                <a:rPr lang="en-US" sz="2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District Assembly as a Local Planning Authority</a:t>
              </a:r>
              <a:endParaRPr lang="en-US" sz="2400" b="1" dirty="0">
                <a:solidFill>
                  <a:srgbClr val="002060"/>
                </a:solidFill>
              </a:endParaRPr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49BF9A6C-B55F-0D4B-B0C6-17F52F2ED198}"/>
              </a:ext>
            </a:extLst>
          </p:cNvPr>
          <p:cNvSpPr txBox="1"/>
          <p:nvPr/>
        </p:nvSpPr>
        <p:spPr>
          <a:xfrm>
            <a:off x="1254034" y="1000938"/>
            <a:ext cx="102738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b="1" dirty="0" smtClean="0">
                <a:latin typeface="American Typewriter" panose="02090604020004020304" pitchFamily="18" charset="77"/>
              </a:rPr>
              <a:t>The NDPS is Regulated by the following Legislative Instruments Regulating</a:t>
            </a:r>
            <a:endParaRPr lang="en-US" sz="2400" b="1" dirty="0">
              <a:latin typeface="American Typewriter" panose="02090604020004020304" pitchFamily="18" charset="77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4EB948B-92F2-AD48-88FE-9A08E26961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14258" y1="8008" x2="45313" y2="8398"/>
                        <a14:backgroundMark x1="45313" y1="8398" x2="58984" y2="8008"/>
                        <a14:backgroundMark x1="58984" y1="8008" x2="69531" y2="8008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620429" y="1926140"/>
            <a:ext cx="1707017" cy="1707017"/>
          </a:xfrm>
          <a:prstGeom prst="rect">
            <a:avLst/>
          </a:prstGeom>
        </p:spPr>
      </p:pic>
      <p:grpSp>
        <p:nvGrpSpPr>
          <p:cNvPr id="22" name="Group 21">
            <a:extLst>
              <a:ext uri="{FF2B5EF4-FFF2-40B4-BE49-F238E27FC236}">
                <a16:creationId xmlns:a16="http://schemas.microsoft.com/office/drawing/2014/main" id="{1C8FA148-FE58-4A4E-9A3E-BC93AE6B32B4}"/>
              </a:ext>
            </a:extLst>
          </p:cNvPr>
          <p:cNvGrpSpPr/>
          <p:nvPr/>
        </p:nvGrpSpPr>
        <p:grpSpPr>
          <a:xfrm>
            <a:off x="6390980" y="3442606"/>
            <a:ext cx="5133585" cy="3534276"/>
            <a:chOff x="6203113" y="248170"/>
            <a:chExt cx="4675258" cy="3450918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67215386-B67A-114E-BC13-652CAC178A59}"/>
                </a:ext>
              </a:extLst>
            </p:cNvPr>
            <p:cNvSpPr txBox="1"/>
            <p:nvPr/>
          </p:nvSpPr>
          <p:spPr>
            <a:xfrm>
              <a:off x="6206173" y="248170"/>
              <a:ext cx="4310925" cy="390674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r>
                <a:rPr lang="en-US" sz="2000" b="1" dirty="0"/>
                <a:t>L</a:t>
              </a:r>
              <a:r>
                <a:rPr lang="en-US" sz="2000" b="1" dirty="0" smtClean="0"/>
                <a:t>ocal Governance Act 936 Section 82-111</a:t>
              </a:r>
              <a:endParaRPr lang="en-US" sz="2000" b="1" dirty="0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DDFC08E4-6DD1-E842-9F54-2523D80E5F9A}"/>
                </a:ext>
              </a:extLst>
            </p:cNvPr>
            <p:cNvSpPr txBox="1"/>
            <p:nvPr/>
          </p:nvSpPr>
          <p:spPr>
            <a:xfrm>
              <a:off x="6203113" y="723965"/>
              <a:ext cx="4675258" cy="2975123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r>
                <a:rPr lang="en-US" sz="2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Planning Authority</a:t>
              </a:r>
            </a:p>
            <a:p>
              <a:r>
                <a:rPr lang="en-US" sz="2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Planning functions</a:t>
              </a:r>
            </a:p>
            <a:p>
              <a:r>
                <a:rPr lang="en-US" sz="2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District Planning and Coordinating Units</a:t>
              </a:r>
            </a:p>
            <a:p>
              <a:r>
                <a:rPr lang="en-US" sz="2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District Development Plans</a:t>
              </a:r>
            </a:p>
            <a:p>
              <a:r>
                <a:rPr lang="en-US" sz="2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Local Plans</a:t>
              </a:r>
            </a:p>
            <a:p>
              <a:r>
                <a:rPr lang="en-US" sz="2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Public Hearing </a:t>
              </a:r>
            </a:p>
            <a:p>
              <a:r>
                <a:rPr lang="en-US" sz="2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Regional Planning functions 189-190</a:t>
              </a:r>
            </a:p>
            <a:p>
              <a:endParaRPr lang="en-US" sz="2400" dirty="0">
                <a:solidFill>
                  <a:srgbClr val="C00000"/>
                </a:solidFill>
              </a:endParaRPr>
            </a:p>
          </p:txBody>
        </p:sp>
      </p:grpSp>
      <p:pic>
        <p:nvPicPr>
          <p:cNvPr id="34" name="Picture 33">
            <a:extLst>
              <a:ext uri="{FF2B5EF4-FFF2-40B4-BE49-F238E27FC236}">
                <a16:creationId xmlns:a16="http://schemas.microsoft.com/office/drawing/2014/main" id="{BF21C7AA-A393-C544-9734-9802256418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backgroundMark x1="14258" y1="8008" x2="45313" y2="8398"/>
                        <a14:backgroundMark x1="45313" y1="8398" x2="58984" y2="8008"/>
                        <a14:backgroundMark x1="58984" y1="8008" x2="69531" y2="8008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824252" y="3248644"/>
            <a:ext cx="1707017" cy="1707017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394323" y="110225"/>
            <a:ext cx="10273892" cy="793732"/>
          </a:xfrm>
        </p:spPr>
        <p:txBody>
          <a:bodyPr>
            <a:normAutofit/>
          </a:bodyPr>
          <a:lstStyle/>
          <a:p>
            <a:r>
              <a:rPr lang="en-US" dirty="0" smtClean="0"/>
              <a:t>Relevant  Statutes on Planning &amp; Budgeting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123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>
            <a:extLst>
              <a:ext uri="{FF2B5EF4-FFF2-40B4-BE49-F238E27FC236}">
                <a16:creationId xmlns:a16="http://schemas.microsoft.com/office/drawing/2014/main" id="{D036EE88-E59A-F544-B599-898692766237}"/>
              </a:ext>
            </a:extLst>
          </p:cNvPr>
          <p:cNvGrpSpPr/>
          <p:nvPr/>
        </p:nvGrpSpPr>
        <p:grpSpPr>
          <a:xfrm>
            <a:off x="3322581" y="1772783"/>
            <a:ext cx="4355411" cy="1889732"/>
            <a:chOff x="6455300" y="474566"/>
            <a:chExt cx="3966559" cy="1845163"/>
          </a:xfrm>
        </p:grpSpPr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679641C2-C284-3546-A6B1-C1DBDA45CBCC}"/>
                </a:ext>
              </a:extLst>
            </p:cNvPr>
            <p:cNvSpPr txBox="1"/>
            <p:nvPr/>
          </p:nvSpPr>
          <p:spPr>
            <a:xfrm>
              <a:off x="6455300" y="474566"/>
              <a:ext cx="2202816" cy="390674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r>
                <a:rPr lang="en-US" sz="2000" b="1" cap="all" dirty="0"/>
                <a:t>for Act 479 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E9513B7F-F3BB-ED4B-9491-21C0D981258B}"/>
                </a:ext>
              </a:extLst>
            </p:cNvPr>
            <p:cNvSpPr txBox="1"/>
            <p:nvPr/>
          </p:nvSpPr>
          <p:spPr>
            <a:xfrm>
              <a:off x="6455300" y="787089"/>
              <a:ext cx="3966559" cy="1532640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r>
                <a:rPr lang="en-US" sz="24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The National Development Planning Commission Act, 1994 (Act 479) is to be regulated </a:t>
              </a:r>
              <a:r>
                <a:rPr lang="en-US" sz="2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by</a:t>
              </a:r>
              <a:r>
                <a:rPr lang="en-US" sz="2400" b="1" dirty="0" smtClean="0">
                  <a:solidFill>
                    <a:srgbClr val="002060"/>
                  </a:solidFill>
                </a:rPr>
                <a:t> </a:t>
              </a:r>
              <a:r>
                <a:rPr lang="en-US" sz="2400" b="1" dirty="0">
                  <a:solidFill>
                    <a:srgbClr val="002060"/>
                  </a:solidFill>
                </a:rPr>
                <a:t>Legislative Instrument 2402</a:t>
              </a:r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49BF9A6C-B55F-0D4B-B0C6-17F52F2ED198}"/>
              </a:ext>
            </a:extLst>
          </p:cNvPr>
          <p:cNvSpPr txBox="1"/>
          <p:nvPr/>
        </p:nvSpPr>
        <p:spPr>
          <a:xfrm>
            <a:off x="1254034" y="1000938"/>
            <a:ext cx="102738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b="1" dirty="0" smtClean="0">
                <a:latin typeface="American Typewriter" panose="02090604020004020304" pitchFamily="18" charset="77"/>
              </a:rPr>
              <a:t>The DPS is Regulated by the following Legislative Instruments Regulating</a:t>
            </a:r>
            <a:endParaRPr lang="en-US" sz="2400" b="1" dirty="0">
              <a:latin typeface="American Typewriter" panose="02090604020004020304" pitchFamily="18" charset="77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4EB948B-92F2-AD48-88FE-9A08E26961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14258" y1="8008" x2="45313" y2="8398"/>
                        <a14:backgroundMark x1="45313" y1="8398" x2="58984" y2="8008"/>
                        <a14:backgroundMark x1="58984" y1="8008" x2="69531" y2="8008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620429" y="1926140"/>
            <a:ext cx="1707017" cy="1707017"/>
          </a:xfrm>
          <a:prstGeom prst="rect">
            <a:avLst/>
          </a:prstGeom>
        </p:spPr>
      </p:pic>
      <p:grpSp>
        <p:nvGrpSpPr>
          <p:cNvPr id="22" name="Group 21">
            <a:extLst>
              <a:ext uri="{FF2B5EF4-FFF2-40B4-BE49-F238E27FC236}">
                <a16:creationId xmlns:a16="http://schemas.microsoft.com/office/drawing/2014/main" id="{1C8FA148-FE58-4A4E-9A3E-BC93AE6B32B4}"/>
              </a:ext>
            </a:extLst>
          </p:cNvPr>
          <p:cNvGrpSpPr/>
          <p:nvPr/>
        </p:nvGrpSpPr>
        <p:grpSpPr>
          <a:xfrm>
            <a:off x="6667890" y="3674471"/>
            <a:ext cx="4355411" cy="1889731"/>
            <a:chOff x="6455300" y="474567"/>
            <a:chExt cx="3966559" cy="1845163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67215386-B67A-114E-BC13-652CAC178A59}"/>
                </a:ext>
              </a:extLst>
            </p:cNvPr>
            <p:cNvSpPr txBox="1"/>
            <p:nvPr/>
          </p:nvSpPr>
          <p:spPr>
            <a:xfrm>
              <a:off x="6455300" y="474567"/>
              <a:ext cx="2202816" cy="390673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r>
                <a:rPr lang="en-US" sz="2000" b="1" cap="all" dirty="0"/>
                <a:t>for ACT 480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DDFC08E4-6DD1-E842-9F54-2523D80E5F9A}"/>
                </a:ext>
              </a:extLst>
            </p:cNvPr>
            <p:cNvSpPr txBox="1"/>
            <p:nvPr/>
          </p:nvSpPr>
          <p:spPr>
            <a:xfrm>
              <a:off x="6455300" y="787089"/>
              <a:ext cx="3966559" cy="1532641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r>
                <a:rPr lang="en-US" sz="24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The National Development Planning (System) Act, 1994 (Act 480) is regulated by </a:t>
              </a:r>
              <a:r>
                <a:rPr lang="en-US" sz="2400" b="1" dirty="0">
                  <a:solidFill>
                    <a:srgbClr val="002060"/>
                  </a:solidFill>
                </a:rPr>
                <a:t>Legislative Instrument </a:t>
              </a:r>
              <a:r>
                <a:rPr lang="en-US" sz="2400" b="1" dirty="0" smtClean="0">
                  <a:solidFill>
                    <a:srgbClr val="002060"/>
                  </a:solidFill>
                </a:rPr>
                <a:t>2232</a:t>
              </a:r>
              <a:endParaRPr lang="en-US" sz="2400" b="1" dirty="0">
                <a:solidFill>
                  <a:srgbClr val="C00000"/>
                </a:solidFill>
              </a:endParaRPr>
            </a:p>
          </p:txBody>
        </p:sp>
      </p:grpSp>
      <p:pic>
        <p:nvPicPr>
          <p:cNvPr id="34" name="Picture 33">
            <a:extLst>
              <a:ext uri="{FF2B5EF4-FFF2-40B4-BE49-F238E27FC236}">
                <a16:creationId xmlns:a16="http://schemas.microsoft.com/office/drawing/2014/main" id="{BF21C7AA-A393-C544-9734-9802256418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backgroundMark x1="14258" y1="8008" x2="45313" y2="8398"/>
                        <a14:backgroundMark x1="45313" y1="8398" x2="58984" y2="8008"/>
                        <a14:backgroundMark x1="58984" y1="8008" x2="69531" y2="8008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892701" y="3802752"/>
            <a:ext cx="1707017" cy="1707017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254034" y="66969"/>
            <a:ext cx="10273892" cy="793732"/>
          </a:xfrm>
        </p:spPr>
        <p:txBody>
          <a:bodyPr>
            <a:normAutofit/>
          </a:bodyPr>
          <a:lstStyle/>
          <a:p>
            <a:r>
              <a:rPr lang="en-US" dirty="0"/>
              <a:t>Relevant  Statutes on Planning &amp; Budgeting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4736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33709644-D683-5F4F-BD1E-E6AD8F0F0E2D}"/>
              </a:ext>
            </a:extLst>
          </p:cNvPr>
          <p:cNvSpPr txBox="1"/>
          <p:nvPr/>
        </p:nvSpPr>
        <p:spPr>
          <a:xfrm>
            <a:off x="898521" y="1109252"/>
            <a:ext cx="51847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b="1" u="sng" dirty="0" smtClean="0">
                <a:latin typeface="American Typewriter" panose="02090604020004020304" pitchFamily="18" charset="77"/>
              </a:rPr>
              <a:t>Other Supporting </a:t>
            </a:r>
            <a:r>
              <a:rPr lang="en-US" sz="2800" b="1" u="sng" dirty="0">
                <a:latin typeface="American Typewriter" panose="02090604020004020304" pitchFamily="18" charset="77"/>
              </a:rPr>
              <a:t>Acts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C60228F-3A24-6445-883D-114ACF42CF55}"/>
              </a:ext>
            </a:extLst>
          </p:cNvPr>
          <p:cNvSpPr/>
          <p:nvPr/>
        </p:nvSpPr>
        <p:spPr>
          <a:xfrm>
            <a:off x="898521" y="4940120"/>
            <a:ext cx="1076409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31774">
              <a:defRPr/>
            </a:pPr>
            <a:r>
              <a:rPr lang="en-US" sz="2400" b="1" dirty="0">
                <a:solidFill>
                  <a:schemeClr val="bg1"/>
                </a:solidFill>
                <a:highlight>
                  <a:srgbClr val="000000"/>
                </a:highlight>
                <a:latin typeface="American Typewriter" panose="02090604020004020304" pitchFamily="18" charset="77"/>
              </a:rPr>
              <a:t>Land Use and Spatial Planning Act, 2016 (</a:t>
            </a:r>
            <a:r>
              <a:rPr lang="en-US" sz="2400" b="1" dirty="0" smtClean="0">
                <a:solidFill>
                  <a:schemeClr val="bg1"/>
                </a:solidFill>
                <a:highlight>
                  <a:srgbClr val="000000"/>
                </a:highlight>
                <a:latin typeface="American Typewriter" panose="02090604020004020304" pitchFamily="18" charset="77"/>
              </a:rPr>
              <a:t>Act 925</a:t>
            </a:r>
            <a:r>
              <a:rPr lang="en-US" sz="2400" b="1" dirty="0" smtClean="0">
                <a:solidFill>
                  <a:schemeClr val="bg1"/>
                </a:solidFill>
                <a:highlight>
                  <a:srgbClr val="000000"/>
                </a:highlight>
                <a:latin typeface="American Typewriter" panose="02090604020004020304" pitchFamily="18" charset="77"/>
              </a:rPr>
              <a:t>): </a:t>
            </a:r>
            <a:r>
              <a:rPr lang="en-US" sz="2400" dirty="0" smtClean="0">
                <a:latin typeface="American Typewriter" panose="02090604020004020304" pitchFamily="18" charset="77"/>
              </a:rPr>
              <a:t> </a:t>
            </a:r>
            <a:r>
              <a:rPr lang="en-US" sz="2400" dirty="0">
                <a:latin typeface="American Typewriter" panose="02090604020004020304" pitchFamily="18" charset="77"/>
              </a:rPr>
              <a:t>Provides for the sustainable development of land and human settlements through the decentralised planning system which NDPC coordinates. NDPC is a member of the LUSPA Board.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98521" y="252299"/>
            <a:ext cx="10288115" cy="524036"/>
          </a:xfrm>
        </p:spPr>
        <p:txBody>
          <a:bodyPr>
            <a:normAutofit fontScale="90000"/>
          </a:bodyPr>
          <a:lstStyle/>
          <a:p>
            <a:r>
              <a:rPr lang="en-US" dirty="0"/>
              <a:t>Relevant  Statutes on Planning &amp; Budgeting</a:t>
            </a: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7E15346-9A70-F246-B02B-BDBB20F87837}"/>
              </a:ext>
            </a:extLst>
          </p:cNvPr>
          <p:cNvSpPr/>
          <p:nvPr/>
        </p:nvSpPr>
        <p:spPr>
          <a:xfrm>
            <a:off x="939249" y="1774271"/>
            <a:ext cx="1061106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highlight>
                  <a:srgbClr val="000000"/>
                </a:highlight>
                <a:latin typeface="American Typewriter" panose="02090604020004020304" pitchFamily="18" charset="77"/>
              </a:rPr>
              <a:t>Public Financial Management Act 2016, (Act 921):  </a:t>
            </a:r>
            <a:r>
              <a:rPr lang="en-US" sz="2400" dirty="0" smtClean="0">
                <a:latin typeface="American Typewriter" panose="02090604020004020304" pitchFamily="18" charset="77"/>
              </a:rPr>
              <a:t>stresses </a:t>
            </a:r>
            <a:r>
              <a:rPr lang="en-US" sz="2400" dirty="0">
                <a:latin typeface="American Typewriter" panose="02090604020004020304" pitchFamily="18" charset="77"/>
              </a:rPr>
              <a:t>that there should be no expenditure without a plan. All budgets should be based on plans. </a:t>
            </a:r>
            <a:r>
              <a:rPr lang="en-US" sz="2400" dirty="0" smtClean="0">
                <a:latin typeface="American Typewriter" panose="02090604020004020304" pitchFamily="18" charset="77"/>
              </a:rPr>
              <a:t>(21,c5)</a:t>
            </a:r>
          </a:p>
          <a:p>
            <a:r>
              <a:rPr lang="en-US" sz="2400" dirty="0" smtClean="0">
                <a:latin typeface="American Typewriter" panose="02090604020004020304" pitchFamily="18" charset="77"/>
              </a:rPr>
              <a:t>“</a:t>
            </a:r>
            <a:r>
              <a:rPr lang="en-US" sz="2400" dirty="0">
                <a:latin typeface="American Typewriter" panose="02090604020004020304" pitchFamily="18" charset="77"/>
              </a:rPr>
              <a:t>The annual budget </a:t>
            </a:r>
            <a:r>
              <a:rPr lang="en-US" sz="2400" dirty="0" smtClean="0">
                <a:latin typeface="American Typewriter" panose="02090604020004020304" pitchFamily="18" charset="77"/>
              </a:rPr>
              <a:t>shall:” </a:t>
            </a:r>
            <a:endParaRPr lang="en-US" sz="2400" dirty="0">
              <a:latin typeface="American Typewriter" panose="02090604020004020304" pitchFamily="18" charset="77"/>
            </a:endParaRPr>
          </a:p>
          <a:p>
            <a:r>
              <a:rPr lang="en-US" sz="2400" dirty="0">
                <a:latin typeface="American Typewriter" panose="02090604020004020304" pitchFamily="18" charset="77"/>
              </a:rPr>
              <a:t>a. (</a:t>
            </a:r>
            <a:r>
              <a:rPr lang="en-US" sz="2400" dirty="0" err="1">
                <a:latin typeface="American Typewriter" panose="02090604020004020304" pitchFamily="18" charset="77"/>
              </a:rPr>
              <a:t>i</a:t>
            </a:r>
            <a:r>
              <a:rPr lang="en-US" sz="2400" dirty="0">
                <a:latin typeface="American Typewriter" panose="02090604020004020304" pitchFamily="18" charset="77"/>
              </a:rPr>
              <a:t>) be based on sound analysis and forecasts of macro-economic developments and fiscal projections in relation to the Medium-Term National Development Plan; and </a:t>
            </a:r>
          </a:p>
          <a:p>
            <a:r>
              <a:rPr lang="en-US" sz="2400" dirty="0">
                <a:latin typeface="American Typewriter" panose="02090604020004020304" pitchFamily="18" charset="77"/>
              </a:rPr>
              <a:t>   (ii) approved plans </a:t>
            </a:r>
          </a:p>
          <a:p>
            <a:endParaRPr lang="en-US" sz="2400" b="1" dirty="0">
              <a:latin typeface="American Typewriter" panose="02090604020004020304" pitchFamily="18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8059369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7" y="199453"/>
            <a:ext cx="9720072" cy="1230521"/>
          </a:xfrm>
        </p:spPr>
        <p:txBody>
          <a:bodyPr>
            <a:normAutofit/>
          </a:bodyPr>
          <a:lstStyle/>
          <a:p>
            <a:r>
              <a:rPr lang="en-US" b="1" dirty="0" smtClean="0"/>
              <a:t>Conclusion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4338" y="1300163"/>
            <a:ext cx="11440778" cy="5126763"/>
          </a:xfrm>
        </p:spPr>
        <p:txBody>
          <a:bodyPr>
            <a:noAutofit/>
          </a:bodyPr>
          <a:lstStyle/>
          <a:p>
            <a:pPr algn="just"/>
            <a:r>
              <a:rPr lang="en-US" sz="2800" b="1" dirty="0" smtClean="0"/>
              <a:t>1. </a:t>
            </a:r>
            <a:r>
              <a:rPr lang="en-US" sz="2800" b="1" dirty="0" smtClean="0"/>
              <a:t>Resources </a:t>
            </a:r>
            <a:r>
              <a:rPr lang="en-US" sz="2800" b="1" dirty="0" smtClean="0"/>
              <a:t>will always not be enough, we need to consider </a:t>
            </a:r>
            <a:r>
              <a:rPr lang="en-US" sz="2800" b="1" dirty="0" err="1" smtClean="0"/>
              <a:t>programme</a:t>
            </a:r>
            <a:r>
              <a:rPr lang="en-US" sz="2800" b="1" dirty="0" smtClean="0"/>
              <a:t> </a:t>
            </a:r>
            <a:r>
              <a:rPr lang="en-US" sz="2800" b="1" dirty="0" smtClean="0"/>
              <a:t>trade-offs, re-prioritization and reviews that enhance maximum benefits to our communities</a:t>
            </a:r>
          </a:p>
          <a:p>
            <a:pPr algn="just"/>
            <a:r>
              <a:rPr lang="en-US" sz="2800" b="1" dirty="0"/>
              <a:t>2</a:t>
            </a:r>
            <a:r>
              <a:rPr lang="en-US" sz="2800" b="1" dirty="0" smtClean="0"/>
              <a:t>. </a:t>
            </a:r>
            <a:r>
              <a:rPr lang="en-US" sz="2800" b="1" dirty="0" smtClean="0"/>
              <a:t>Develop integrated </a:t>
            </a:r>
            <a:r>
              <a:rPr lang="en-US" sz="2800" b="1" dirty="0" smtClean="0"/>
              <a:t>plans focus on building the local economy. Move from bureaucratic local governments to entrepreneurial local governments </a:t>
            </a:r>
          </a:p>
          <a:p>
            <a:pPr algn="just"/>
            <a:r>
              <a:rPr lang="en-US" sz="2800" b="1" dirty="0"/>
              <a:t>3</a:t>
            </a:r>
            <a:r>
              <a:rPr lang="en-US" sz="2800" b="1" dirty="0" smtClean="0"/>
              <a:t>. </a:t>
            </a:r>
            <a:r>
              <a:rPr lang="en-US" sz="2800" b="1" dirty="0" smtClean="0"/>
              <a:t>Align socio-economic and spatial plans for balanced development  </a:t>
            </a:r>
            <a:r>
              <a:rPr lang="en-US" sz="2800" b="1" dirty="0" smtClean="0"/>
              <a:t>– Cases </a:t>
            </a:r>
            <a:r>
              <a:rPr lang="en-US" sz="2800" b="1" dirty="0" smtClean="0"/>
              <a:t>at </a:t>
            </a:r>
            <a:r>
              <a:rPr lang="en-US" sz="2800" b="1" dirty="0" err="1" smtClean="0"/>
              <a:t>Adansi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Asokwa</a:t>
            </a:r>
            <a:r>
              <a:rPr lang="en-US" sz="2800" b="1" dirty="0" smtClean="0"/>
              <a:t> and </a:t>
            </a:r>
            <a:r>
              <a:rPr lang="en-US" sz="2800" b="1" dirty="0" err="1" smtClean="0"/>
              <a:t>Sekyere</a:t>
            </a:r>
            <a:r>
              <a:rPr lang="en-US" sz="2800" b="1" dirty="0" smtClean="0"/>
              <a:t> South </a:t>
            </a:r>
            <a:r>
              <a:rPr lang="en-US" sz="2800" b="1" dirty="0"/>
              <a:t>(</a:t>
            </a:r>
            <a:r>
              <a:rPr lang="en-US" sz="2800" b="1" dirty="0" err="1" smtClean="0"/>
              <a:t>peri</a:t>
            </a:r>
            <a:r>
              <a:rPr lang="en-US" sz="2800" b="1" dirty="0" smtClean="0"/>
              <a:t>-urban area) as pilot cases. </a:t>
            </a:r>
          </a:p>
          <a:p>
            <a:pPr algn="just"/>
            <a:r>
              <a:rPr lang="en-US" sz="2800" b="1" dirty="0"/>
              <a:t>4</a:t>
            </a:r>
            <a:r>
              <a:rPr lang="en-US" sz="2800" b="1" dirty="0" smtClean="0"/>
              <a:t>. </a:t>
            </a:r>
            <a:r>
              <a:rPr lang="en-US" sz="2800" b="1" dirty="0" smtClean="0"/>
              <a:t>Capacity challenges require guided recruitment,  effective Regional backstopping and targeted training </a:t>
            </a:r>
            <a:endParaRPr lang="en-US" sz="2800" b="1" dirty="0" smtClean="0"/>
          </a:p>
          <a:p>
            <a:pPr algn="just"/>
            <a:r>
              <a:rPr lang="en-US" b="1" dirty="0" smtClean="0"/>
              <a:t>Failing to Plan is Planning to fail</a:t>
            </a:r>
            <a:endParaRPr lang="en-US" sz="2800" b="1" dirty="0" smtClean="0"/>
          </a:p>
          <a:p>
            <a:pPr algn="just"/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9910466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8755</TotalTime>
  <Words>524</Words>
  <Application>Microsoft Office PowerPoint</Application>
  <PresentationFormat>Widescreen</PresentationFormat>
  <Paragraphs>96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American Typewriter</vt:lpstr>
      <vt:lpstr>Arial</vt:lpstr>
      <vt:lpstr>Arial Black</vt:lpstr>
      <vt:lpstr>Calibri</vt:lpstr>
      <vt:lpstr>Calibri Light</vt:lpstr>
      <vt:lpstr>Wingdings</vt:lpstr>
      <vt:lpstr>Office Theme</vt:lpstr>
      <vt:lpstr>The Planning and Budgeting Functions of MMDAs  </vt:lpstr>
      <vt:lpstr>PowerPoint Presentation</vt:lpstr>
      <vt:lpstr>National Development Planning &amp; Budgeting Process</vt:lpstr>
      <vt:lpstr>MMDAs Development Planning &amp; Budgeting Process</vt:lpstr>
      <vt:lpstr>Relevant  Statutes on Planning &amp; Budgeting</vt:lpstr>
      <vt:lpstr>Relevant  Statutes on Planning &amp; Budgeting </vt:lpstr>
      <vt:lpstr>Relevant  Statutes on Planning &amp; Budgeting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Development Planning Process</dc:title>
  <dc:creator>Dr. Mensah-Abrampa</dc:creator>
  <cp:lastModifiedBy>Dr. Mensah-Abrampa</cp:lastModifiedBy>
  <cp:revision>20</cp:revision>
  <cp:lastPrinted>2021-08-27T15:13:53Z</cp:lastPrinted>
  <dcterms:created xsi:type="dcterms:W3CDTF">2021-08-03T15:49:41Z</dcterms:created>
  <dcterms:modified xsi:type="dcterms:W3CDTF">2021-10-26T21:45:46Z</dcterms:modified>
</cp:coreProperties>
</file>