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60" r:id="rId4"/>
    <p:sldId id="261" r:id="rId5"/>
    <p:sldId id="265" r:id="rId6"/>
    <p:sldId id="263" r:id="rId7"/>
    <p:sldId id="262" r:id="rId8"/>
    <p:sldId id="264" r:id="rId9"/>
    <p:sldId id="267" r:id="rId10"/>
    <p:sldId id="266"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p:cViewPr varScale="1">
        <p:scale>
          <a:sx n="79" d="100"/>
          <a:sy n="79" d="100"/>
        </p:scale>
        <p:origin x="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a:pPr/>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a:pPr/>
              <a:t>‹#›</a:t>
            </a:fld>
            <a:endParaRPr lang="en-US"/>
          </a:p>
        </p:txBody>
      </p:sp>
      <p:cxnSp>
        <p:nvCxnSpPr>
          <p:cNvPr id="6" name="Straight Connector 5"/>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17" name="Picture Placeholder 2"/>
          <p:cNvSpPr>
            <a:spLocks noGrp="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extLst>
      <p:ext uri="{BB962C8B-B14F-4D97-AF65-F5344CB8AC3E}">
        <p14:creationId xmlns:p14="http://schemas.microsoft.com/office/powerpoint/2010/main" val="2965439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17" name="Straight Connector 1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08501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smtClean="0">
                <a:solidFill>
                  <a:schemeClr val="tx1"/>
                </a:solidFill>
                <a:effectLst/>
              </a:rPr>
              <a:t>“</a:t>
            </a:r>
            <a:endParaRPr lang="en-US" sz="8000" dirty="0">
              <a:solidFill>
                <a:schemeClr val="tx1"/>
              </a:solidFill>
              <a:effectLst/>
            </a:endParaRP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smtClean="0">
                <a:solidFill>
                  <a:schemeClr val="tx1"/>
                </a:solidFill>
                <a:effectLst/>
              </a:rPr>
              <a:t>”</a:t>
            </a:r>
            <a:endParaRPr lang="en-US" sz="8000" dirty="0">
              <a:solidFill>
                <a:schemeClr val="tx1"/>
              </a:solidFill>
              <a:effectLst/>
            </a:endParaRPr>
          </a:p>
        </p:txBody>
      </p:sp>
      <p:cxnSp>
        <p:nvCxnSpPr>
          <p:cNvPr id="23" name="Straight Connector 22"/>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641872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7" name="Straight Connector 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1545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defRPr lang="en-US" sz="2400" b="0" cap="all" dirty="0" smtClean="0">
                <a:ln w="3175" cmpd="sng">
                  <a:noFill/>
                </a:ln>
                <a:solidFill>
                  <a:schemeClr val="tx1"/>
                </a:solidFill>
                <a:effectLst/>
                <a:latin typeface="+mj-lt"/>
                <a:ea typeface="+mj-ea"/>
                <a:cs typeface="Trebuchet MS"/>
              </a:defRPr>
            </a:lvl1pPr>
          </a:lstStyle>
          <a:p>
            <a:pPr marL="0" lvl="0">
              <a:spcBef>
                <a:spcPct val="0"/>
              </a:spcBef>
              <a:buNone/>
            </a:pPr>
            <a:r>
              <a:rPr lang="en-US" smtClean="0"/>
              <a:t>Click to edit Master text styles</a:t>
            </a: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smtClean="0">
                <a:solidFill>
                  <a:schemeClr val="tx1"/>
                </a:solidFill>
                <a:effectLst/>
              </a:rPr>
              <a:t>“</a:t>
            </a:r>
            <a:endParaRPr lang="en-US" sz="8000" dirty="0">
              <a:solidFill>
                <a:schemeClr val="tx1"/>
              </a:solidFill>
              <a:effectLst/>
            </a:endParaRP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smtClean="0">
                <a:solidFill>
                  <a:schemeClr val="tx1"/>
                </a:solidFill>
                <a:effectLst/>
              </a:rPr>
              <a:t>”</a:t>
            </a:r>
            <a:endParaRPr lang="en-US" sz="8000" dirty="0">
              <a:solidFill>
                <a:schemeClr val="tx1"/>
              </a:solidFill>
              <a:effectLst/>
            </a:endParaRPr>
          </a:p>
        </p:txBody>
      </p:sp>
      <p:cxnSp>
        <p:nvCxnSpPr>
          <p:cNvPr id="13" name="Straight Connector 12"/>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65354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defRPr lang="en-US" sz="2400" b="0" cap="all" dirty="0" smtClean="0">
                <a:ln w="3175" cmpd="sng">
                  <a:noFill/>
                </a:ln>
                <a:solidFill>
                  <a:schemeClr val="tx1"/>
                </a:solidFill>
                <a:effectLst/>
                <a:latin typeface="+mj-lt"/>
                <a:ea typeface="+mj-ea"/>
                <a:cs typeface="Trebuchet MS"/>
              </a:defRPr>
            </a:lvl1pPr>
          </a:lstStyle>
          <a:p>
            <a:pPr marL="0" lvl="0">
              <a:spcBef>
                <a:spcPct val="0"/>
              </a:spcBef>
              <a:buNone/>
            </a:pPr>
            <a:r>
              <a:rPr lang="en-US" smtClean="0"/>
              <a:t>Click to edit Master text styles</a:t>
            </a:r>
          </a:p>
        </p:txBody>
      </p:sp>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61356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b"/>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7" name="Straight Connector 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7" name="Straight Connector 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7" name="Straight Connector 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4/15/2013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a:pPr/>
              <a:t>‹#›</a:t>
            </a:fld>
            <a:endParaRPr lang="en-US"/>
          </a:p>
        </p:txBody>
      </p:sp>
      <p:cxnSp>
        <p:nvCxnSpPr>
          <p:cNvPr id="7" name="Straight Connector 6"/>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4211" y="685800"/>
            <a:ext cx="4937655" cy="3615267"/>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808133" y="685801"/>
            <a:ext cx="4934479" cy="3615266"/>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1BEF0D-F0BB-DE4B-95CE-6DB70DBA9567}" type="datetimeFigureOut">
              <a:rPr lang="en-US"/>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a:pPr/>
              <a:t>‹#›</a:t>
            </a:fld>
            <a:endParaRPr lang="en-US"/>
          </a:p>
        </p:txBody>
      </p:sp>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1BEF0D-F0BB-DE4B-95CE-6DB70DBA9567}" type="datetimeFigureOut">
              <a:rPr lang="en-US"/>
              <a:pPr/>
              <a:t>4/15/2013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a:pPr/>
              <a:t>‹#›</a:t>
            </a:fld>
            <a:endParaRPr lang="en-US"/>
          </a:p>
        </p:txBody>
      </p:sp>
      <p:cxnSp>
        <p:nvCxnSpPr>
          <p:cNvPr id="10" name="Straight Connector 9"/>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1BEF0D-F0BB-DE4B-95CE-6DB70DBA9567}" type="datetimeFigureOut">
              <a:rPr lang="en-US"/>
              <a:pPr/>
              <a:t>4/15/2013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a:pPr/>
              <a:t>‹#›</a:t>
            </a:fld>
            <a:endParaRPr lang="en-US"/>
          </a:p>
        </p:txBody>
      </p:sp>
      <p:cxnSp>
        <p:nvCxnSpPr>
          <p:cNvPr id="6" name="Straight Connector 5"/>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4/15/2013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a:pPr/>
              <a:t>‹#›</a:t>
            </a:fld>
            <a:endParaRPr lang="en-US"/>
          </a:p>
        </p:txBody>
      </p:sp>
      <p:cxnSp>
        <p:nvCxnSpPr>
          <p:cNvPr id="5" name="Straight Connector 4"/>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684212" y="685800"/>
            <a:ext cx="5943601" cy="5308600"/>
          </a:xfrm>
        </p:spPr>
        <p:txBody>
          <a:bodyPr anchor="ct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a:pPr/>
              <a:t>‹#›</a:t>
            </a:fld>
            <a:endParaRPr lang="en-US"/>
          </a:p>
        </p:txBody>
      </p:sp>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4/15/2013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a:pPr/>
              <a:t>‹#›</a:t>
            </a:fld>
            <a:endParaRPr lang="en-US"/>
          </a:p>
        </p:txBody>
      </p:sp>
      <p:sp>
        <p:nvSpPr>
          <p:cNvPr id="14" name="Picture Placeholder 2"/>
          <p:cNvSpPr>
            <a:spLocks noGrp="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5496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4/15/2013</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70000"/>
        <a:buFont typeface="Lucida Grande"/>
        <a:buChar char="►"/>
        <a:defRPr sz="18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70000"/>
        <a:buFont typeface="Lucida Grande"/>
        <a:buChar char="►"/>
        <a:defRPr sz="16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70000"/>
        <a:buFont typeface="Lucida Grande"/>
        <a:buChar char="►"/>
        <a:defRPr sz="14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ocs.joomla.org/Module" TargetMode="External"/><Relationship Id="rId2" Type="http://schemas.openxmlformats.org/officeDocument/2006/relationships/hyperlink" Target="http://docs.joomla.org/Component" TargetMode="External"/><Relationship Id="rId1" Type="http://schemas.openxmlformats.org/officeDocument/2006/relationships/slideLayout" Target="../slideLayouts/slideLayout2.xml"/><Relationship Id="rId4" Type="http://schemas.openxmlformats.org/officeDocument/2006/relationships/hyperlink" Target="http://docs.joomla.org/Plugin"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3831" y="126589"/>
            <a:ext cx="8578517" cy="5004135"/>
          </a:xfrm>
          <a:prstGeom prst="rect">
            <a:avLst/>
          </a:prstGeom>
        </p:spPr>
      </p:pic>
      <p:sp>
        <p:nvSpPr>
          <p:cNvPr id="2" name="Title 1"/>
          <p:cNvSpPr>
            <a:spLocks noGrp="1"/>
          </p:cNvSpPr>
          <p:nvPr>
            <p:ph type="ctrTitle"/>
          </p:nvPr>
        </p:nvSpPr>
        <p:spPr>
          <a:xfrm>
            <a:off x="1903831" y="3801978"/>
            <a:ext cx="8001000" cy="2971801"/>
          </a:xfrm>
        </p:spPr>
        <p:txBody>
          <a:bodyPr>
            <a:normAutofit/>
          </a:bodyPr>
          <a:lstStyle/>
          <a:p>
            <a:pPr algn="ctr"/>
            <a:r>
              <a:rPr lang="en-US" sz="2000" dirty="0" err="1" smtClean="0"/>
              <a:t>Mohamammad</a:t>
            </a:r>
            <a:r>
              <a:rPr lang="en-US" sz="2000" dirty="0" smtClean="0"/>
              <a:t> </a:t>
            </a:r>
            <a:r>
              <a:rPr lang="en-US" sz="2000" dirty="0" err="1" smtClean="0"/>
              <a:t>Ikram</a:t>
            </a:r>
            <a:r>
              <a:rPr lang="en-US" sz="2000" dirty="0" smtClean="0"/>
              <a:t> b </a:t>
            </a:r>
            <a:r>
              <a:rPr lang="en-US" sz="2000" dirty="0" err="1" smtClean="0"/>
              <a:t>zulkifli</a:t>
            </a:r>
            <a:r>
              <a:rPr lang="en-US" sz="2000" dirty="0" smtClean="0"/>
              <a:t/>
            </a:r>
            <a:br>
              <a:rPr lang="en-US" sz="2000" dirty="0" smtClean="0"/>
            </a:br>
            <a:r>
              <a:rPr lang="en-US" sz="2000" dirty="0" smtClean="0"/>
              <a:t>sais </a:t>
            </a:r>
            <a:r>
              <a:rPr lang="en-US" sz="2000" dirty="0" err="1" smtClean="0"/>
              <a:t>aminuur</a:t>
            </a:r>
            <a:r>
              <a:rPr lang="en-US" sz="2000" dirty="0" smtClean="0"/>
              <a:t> </a:t>
            </a:r>
            <a:r>
              <a:rPr lang="en-US" sz="2000" dirty="0" err="1" smtClean="0"/>
              <a:t>azli</a:t>
            </a:r>
            <a:r>
              <a:rPr lang="en-US" sz="2000" dirty="0" smtClean="0"/>
              <a:t> b mat </a:t>
            </a:r>
            <a:r>
              <a:rPr lang="en-US" sz="2000" dirty="0" err="1" smtClean="0"/>
              <a:t>isa</a:t>
            </a:r>
            <a:r>
              <a:rPr lang="en-US" sz="2000" dirty="0" smtClean="0"/>
              <a:t/>
            </a:r>
            <a:br>
              <a:rPr lang="en-US" sz="2000" dirty="0" smtClean="0"/>
            </a:br>
            <a:r>
              <a:rPr lang="en-US" sz="2000" dirty="0" err="1" smtClean="0"/>
              <a:t>tunku</a:t>
            </a:r>
            <a:r>
              <a:rPr lang="en-US" sz="2000" dirty="0" smtClean="0"/>
              <a:t> </a:t>
            </a:r>
            <a:r>
              <a:rPr lang="en-US" sz="2000" dirty="0" err="1" smtClean="0"/>
              <a:t>muhamad</a:t>
            </a:r>
            <a:r>
              <a:rPr lang="en-US" sz="2000" dirty="0" smtClean="0"/>
              <a:t> </a:t>
            </a:r>
            <a:r>
              <a:rPr lang="en-US" sz="2000" dirty="0" err="1" smtClean="0"/>
              <a:t>ruhaizri</a:t>
            </a:r>
            <a:r>
              <a:rPr lang="en-US" sz="2000" dirty="0" smtClean="0"/>
              <a:t> b </a:t>
            </a:r>
            <a:r>
              <a:rPr lang="en-US" sz="2000" dirty="0" err="1" smtClean="0"/>
              <a:t>abdul</a:t>
            </a:r>
            <a:r>
              <a:rPr lang="en-US" sz="2000" dirty="0" smtClean="0"/>
              <a:t> Rahman</a:t>
            </a:r>
            <a:br>
              <a:rPr lang="en-US" sz="2000" dirty="0" smtClean="0"/>
            </a:br>
            <a:r>
              <a:rPr lang="en-US" sz="2000" dirty="0" err="1" smtClean="0"/>
              <a:t>sirajuddin</a:t>
            </a:r>
            <a:r>
              <a:rPr lang="en-US" sz="2000" dirty="0" smtClean="0"/>
              <a:t> </a:t>
            </a:r>
            <a:r>
              <a:rPr lang="en-US" sz="2000" dirty="0" err="1" smtClean="0"/>
              <a:t>abdul</a:t>
            </a:r>
            <a:r>
              <a:rPr lang="en-US" sz="2000" dirty="0" smtClean="0"/>
              <a:t> </a:t>
            </a:r>
            <a:r>
              <a:rPr lang="en-US" sz="2000" dirty="0" err="1" smtClean="0"/>
              <a:t>azizz</a:t>
            </a:r>
            <a:r>
              <a:rPr lang="en-US" sz="2000" dirty="0" smtClean="0"/>
              <a:t/>
            </a:r>
            <a:br>
              <a:rPr lang="en-US" sz="2000" dirty="0" smtClean="0"/>
            </a:br>
            <a:r>
              <a:rPr lang="en-US" sz="2000" dirty="0" smtClean="0"/>
              <a:t>kim3g</a:t>
            </a:r>
            <a:endParaRPr lang="en-US" sz="2000" dirty="0"/>
          </a:p>
        </p:txBody>
      </p:sp>
    </p:spTree>
    <p:extLst>
      <p:ext uri="{BB962C8B-B14F-4D97-AF65-F5344CB8AC3E}">
        <p14:creationId xmlns:p14="http://schemas.microsoft.com/office/powerpoint/2010/main" val="611364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360" y="2417900"/>
            <a:ext cx="3791535" cy="1507067"/>
          </a:xfrm>
        </p:spPr>
        <p:txBody>
          <a:bodyPr>
            <a:normAutofit/>
          </a:bodyPr>
          <a:lstStyle/>
          <a:p>
            <a:r>
              <a:rPr lang="en-US" sz="5000" dirty="0" smtClean="0"/>
              <a:t>Thank you</a:t>
            </a:r>
            <a:endParaRPr lang="en-US" sz="5000" dirty="0"/>
          </a:p>
        </p:txBody>
      </p:sp>
    </p:spTree>
    <p:extLst>
      <p:ext uri="{BB962C8B-B14F-4D97-AF65-F5344CB8AC3E}">
        <p14:creationId xmlns:p14="http://schemas.microsoft.com/office/powerpoint/2010/main" val="38258283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err="1" smtClean="0"/>
              <a:t>joomla</a:t>
            </a:r>
            <a:r>
              <a:rPr lang="en-US" dirty="0" smtClean="0"/>
              <a:t>! ?</a:t>
            </a:r>
            <a:endParaRPr lang="en-US" dirty="0"/>
          </a:p>
        </p:txBody>
      </p:sp>
      <p:sp>
        <p:nvSpPr>
          <p:cNvPr id="3" name="Content Placeholder 2"/>
          <p:cNvSpPr>
            <a:spLocks noGrp="1"/>
          </p:cNvSpPr>
          <p:nvPr>
            <p:ph idx="1"/>
          </p:nvPr>
        </p:nvSpPr>
        <p:spPr>
          <a:xfrm>
            <a:off x="419518" y="649705"/>
            <a:ext cx="5921125" cy="3615267"/>
          </a:xfrm>
        </p:spPr>
        <p:txBody>
          <a:bodyPr/>
          <a:lstStyle/>
          <a:p>
            <a:r>
              <a:rPr lang="en-GB" dirty="0"/>
              <a:t>Joomla! is one of the most powerful Open Source Content Management Systems on the planet. It is used all over the world for everything from simple websites to complex corporate applications. Joomla! is easy to install, simple to manage, and reliable. </a:t>
            </a:r>
            <a:endParaRPr lang="en-GB" dirty="0" smtClean="0"/>
          </a:p>
          <a:p>
            <a:r>
              <a:rPr lang="en-US" dirty="0"/>
              <a:t>Joomla is a free, open source content </a:t>
            </a:r>
          </a:p>
          <a:p>
            <a:r>
              <a:rPr lang="en-US" dirty="0"/>
              <a:t>management system</a:t>
            </a:r>
          </a:p>
          <a:p>
            <a:r>
              <a:rPr lang="en-US" dirty="0"/>
              <a:t>Organizes all forms of content</a:t>
            </a:r>
          </a:p>
          <a:p>
            <a:r>
              <a:rPr lang="en-US" dirty="0"/>
              <a:t>Easy to use and expandable</a:t>
            </a:r>
          </a:p>
          <a:p>
            <a:endParaRPr lang="en-GB"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2388" y="549501"/>
            <a:ext cx="3927308" cy="480090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0938" y="1430590"/>
            <a:ext cx="3927308" cy="501833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67425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Use Joomla! ?</a:t>
            </a:r>
            <a:endParaRPr lang="en-US" dirty="0"/>
          </a:p>
        </p:txBody>
      </p:sp>
      <p:sp>
        <p:nvSpPr>
          <p:cNvPr id="3" name="Content Placeholder 2"/>
          <p:cNvSpPr>
            <a:spLocks noGrp="1"/>
          </p:cNvSpPr>
          <p:nvPr>
            <p:ph idx="1"/>
          </p:nvPr>
        </p:nvSpPr>
        <p:spPr>
          <a:xfrm>
            <a:off x="684212" y="685800"/>
            <a:ext cx="5235325" cy="3615267"/>
          </a:xfrm>
        </p:spPr>
        <p:txBody>
          <a:bodyPr>
            <a:normAutofit fontScale="85000" lnSpcReduction="20000"/>
          </a:bodyPr>
          <a:lstStyle/>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Simplicity</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Intuitive Graphical Web User Interface (</a:t>
            </a:r>
            <a:r>
              <a:rPr lang="en-GB" dirty="0" err="1"/>
              <a:t>WebUI</a:t>
            </a:r>
            <a:r>
              <a:rPr lang="en-GB" dirty="0"/>
              <a:t>)</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Flexibility</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Highly configurable and </a:t>
            </a:r>
            <a:r>
              <a:rPr lang="en-GB" dirty="0" err="1"/>
              <a:t>tailorable</a:t>
            </a:r>
            <a:r>
              <a:rPr lang="en-GB" dirty="0"/>
              <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Robust</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Extremely stable core infrastructure</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Extensible</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3</a:t>
            </a:r>
            <a:r>
              <a:rPr lang="en-GB" baseline="17000" dirty="0">
                <a:cs typeface="Arial" panose="020B0604020202020204" pitchFamily="34" charset="0"/>
              </a:rPr>
              <a:t>rd</a:t>
            </a:r>
            <a:r>
              <a:rPr lang="en-GB" dirty="0"/>
              <a:t> Party Extension and Plug-In capabilities</a:t>
            </a:r>
          </a:p>
          <a:p>
            <a:endParaRPr lang="en-US" dirty="0"/>
          </a:p>
        </p:txBody>
      </p:sp>
      <p:sp>
        <p:nvSpPr>
          <p:cNvPr id="4" name="Content Placeholder 2"/>
          <p:cNvSpPr txBox="1">
            <a:spLocks/>
          </p:cNvSpPr>
          <p:nvPr/>
        </p:nvSpPr>
        <p:spPr>
          <a:xfrm>
            <a:off x="6178633" y="685800"/>
            <a:ext cx="5235325" cy="3615267"/>
          </a:xfrm>
          <a:prstGeom prst="rect">
            <a:avLst/>
          </a:prstGeom>
        </p:spPr>
        <p:txBody>
          <a:bodyPr vert="horz" lIns="91440" tIns="45720" rIns="91440" bIns="45720" rtlCol="0" anchor="ctr">
            <a:normAutofit fontScale="85000" lnSpcReduction="20000"/>
          </a:bodyPr>
          <a:lstStyle>
            <a:lvl1pPr marL="285750" indent="-285750" algn="l" defTabSz="457200" rtl="0" eaLnBrk="1" latinLnBrk="0" hangingPunct="1">
              <a:spcBef>
                <a:spcPct val="20000"/>
              </a:spcBef>
              <a:spcAft>
                <a:spcPts val="600"/>
              </a:spcAft>
              <a:buClr>
                <a:schemeClr val="tx1"/>
              </a:buClr>
              <a:buSzPct val="70000"/>
              <a:buFont typeface="Lucida Grande"/>
              <a:buChar char="►"/>
              <a:defRPr sz="18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70000"/>
              <a:buFont typeface="Lucida Grande"/>
              <a:buChar char="►"/>
              <a:defRPr sz="16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70000"/>
              <a:buFont typeface="Lucida Grande"/>
              <a:buChar char="►"/>
              <a:defRPr sz="14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Open Source Code</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You can modify anything you like</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Published API</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Windows in the code allowing 3</a:t>
            </a:r>
            <a:r>
              <a:rPr lang="en-GB" baseline="17000" dirty="0">
                <a:cs typeface="Arial" panose="020B0604020202020204" pitchFamily="34" charset="0"/>
              </a:rPr>
              <a:t>rd</a:t>
            </a:r>
            <a:r>
              <a:rPr lang="en-GB" dirty="0"/>
              <a:t> Party extension</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Dynamic Content</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MySQL database driven</a:t>
            </a:r>
            <a:br>
              <a:rPr lang="en-GB" dirty="0"/>
            </a:br>
            <a:endParaRPr lang="en-GB" dirty="0"/>
          </a:p>
          <a:p>
            <a:pPr>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dirty="0">
                <a:cs typeface="Arial" panose="020B0604020202020204" pitchFamily="34" charset="0"/>
              </a:rPr>
              <a:t> Pro-Active Support</a:t>
            </a:r>
          </a:p>
          <a:p>
            <a:pPr lvl="1">
              <a:lnSpc>
                <a:spcPct val="93000"/>
              </a:lnSpc>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t>Joomla! Teams and  Community members</a:t>
            </a:r>
            <a:endParaRPr lang="en-GB" dirty="0"/>
          </a:p>
        </p:txBody>
      </p:sp>
    </p:spTree>
    <p:extLst>
      <p:ext uri="{BB962C8B-B14F-4D97-AF65-F5344CB8AC3E}">
        <p14:creationId xmlns:p14="http://schemas.microsoft.com/office/powerpoint/2010/main" val="855908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Joomla! Be Used?</a:t>
            </a:r>
            <a:endParaRPr lang="en-US" dirty="0"/>
          </a:p>
        </p:txBody>
      </p:sp>
      <p:sp>
        <p:nvSpPr>
          <p:cNvPr id="3" name="Content Placeholder 2"/>
          <p:cNvSpPr>
            <a:spLocks noGrp="1"/>
          </p:cNvSpPr>
          <p:nvPr>
            <p:ph idx="1"/>
          </p:nvPr>
        </p:nvSpPr>
        <p:spPr/>
        <p:txBody>
          <a:bodyPr>
            <a:normAutofit fontScale="77500" lnSpcReduction="20000"/>
          </a:bodyPr>
          <a:lstStyle/>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Simple Websites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Community Portals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a:t>
            </a:r>
            <a:r>
              <a:rPr lang="en-GB" sz="2400" b="1" dirty="0" err="1">
                <a:cs typeface="Arial" panose="020B0604020202020204" pitchFamily="34" charset="0"/>
              </a:rPr>
              <a:t>Magazines,Newspapers</a:t>
            </a:r>
            <a:endParaRPr lang="en-GB" sz="2400" b="1" dirty="0">
              <a:cs typeface="Arial" panose="020B0604020202020204" pitchFamily="34" charset="0"/>
            </a:endParaRP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Corporate Intranets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a:t>
            </a:r>
            <a:r>
              <a:rPr lang="en-GB" sz="2400" b="1" dirty="0" err="1">
                <a:cs typeface="Arial" panose="020B0604020202020204" pitchFamily="34" charset="0"/>
              </a:rPr>
              <a:t>WebLog</a:t>
            </a:r>
            <a:r>
              <a:rPr lang="en-GB" sz="2400" b="1" dirty="0">
                <a:cs typeface="Arial" panose="020B0604020202020204" pitchFamily="34" charset="0"/>
              </a:rPr>
              <a:t> (Blog) Sites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E-Commerce Shops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B2B &amp; B2C Frameworks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Customer Self-Service</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Member/Directory Sites</a:t>
            </a:r>
          </a:p>
          <a:p>
            <a:pPr>
              <a:lnSpc>
                <a:spcPct val="93000"/>
              </a:lnSpc>
              <a:buSzPct val="93000"/>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b="1" dirty="0">
                <a:cs typeface="Arial" panose="020B0604020202020204" pitchFamily="34" charset="0"/>
              </a:rPr>
              <a:t> </a:t>
            </a:r>
            <a:r>
              <a:rPr lang="en-GB" sz="2400" b="1" dirty="0" err="1">
                <a:cs typeface="Arial" panose="020B0604020202020204" pitchFamily="34" charset="0"/>
              </a:rPr>
              <a:t>NGO,Churches,Schools</a:t>
            </a:r>
            <a:r>
              <a:rPr lang="en-GB" b="1" dirty="0">
                <a:cs typeface="Arial" panose="020B0604020202020204" pitchFamily="34" charset="0"/>
              </a:rPr>
              <a:t/>
            </a:r>
            <a:br>
              <a:rPr lang="en-GB" b="1" dirty="0">
                <a:cs typeface="Arial" panose="020B0604020202020204" pitchFamily="34" charset="0"/>
              </a:rPr>
            </a:br>
            <a:endParaRPr lang="en-US" dirty="0"/>
          </a:p>
        </p:txBody>
      </p:sp>
    </p:spTree>
    <p:extLst>
      <p:ext uri="{BB962C8B-B14F-4D97-AF65-F5344CB8AC3E}">
        <p14:creationId xmlns:p14="http://schemas.microsoft.com/office/powerpoint/2010/main" val="224740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6623" y="-159531"/>
            <a:ext cx="8534400" cy="1507067"/>
          </a:xfrm>
        </p:spPr>
        <p:txBody>
          <a:bodyPr/>
          <a:lstStyle/>
          <a:p>
            <a:r>
              <a:rPr lang="en-US" dirty="0" smtClean="0"/>
              <a:t>Joomla! features</a:t>
            </a:r>
            <a:endParaRPr lang="en-US" dirty="0"/>
          </a:p>
        </p:txBody>
      </p:sp>
      <p:sp>
        <p:nvSpPr>
          <p:cNvPr id="3" name="Content Placeholder 2"/>
          <p:cNvSpPr>
            <a:spLocks noGrp="1"/>
          </p:cNvSpPr>
          <p:nvPr>
            <p:ph idx="1"/>
          </p:nvPr>
        </p:nvSpPr>
        <p:spPr>
          <a:xfrm>
            <a:off x="660147" y="2033337"/>
            <a:ext cx="10589379" cy="3615267"/>
          </a:xfrm>
        </p:spPr>
        <p:txBody>
          <a:bodyPr>
            <a:noAutofit/>
          </a:bodyPr>
          <a:lstStyle/>
          <a:p>
            <a:pPr marL="0" indent="0">
              <a:buNone/>
            </a:pPr>
            <a:r>
              <a:rPr lang="en-US" sz="1500" dirty="0"/>
              <a:t>Joomla is so much more than just a powerful content management system. Here is a list of features "out of the box," but the true power of Joomla is in its extensibility.</a:t>
            </a:r>
          </a:p>
          <a:p>
            <a:r>
              <a:rPr lang="en-US" sz="1100" b="1" dirty="0"/>
              <a:t>User </a:t>
            </a:r>
            <a:r>
              <a:rPr lang="en-US" sz="1100" b="1" dirty="0" smtClean="0"/>
              <a:t>Management</a:t>
            </a:r>
            <a:endParaRPr lang="en-US" sz="1100" dirty="0" smtClean="0"/>
          </a:p>
          <a:p>
            <a:r>
              <a:rPr lang="en-US" sz="1100" b="1" dirty="0" smtClean="0"/>
              <a:t>Media </a:t>
            </a:r>
            <a:r>
              <a:rPr lang="en-US" sz="1100" b="1" dirty="0"/>
              <a:t>Manager</a:t>
            </a:r>
          </a:p>
          <a:p>
            <a:r>
              <a:rPr lang="en-US" sz="1100" b="1" dirty="0" smtClean="0"/>
              <a:t>Language </a:t>
            </a:r>
            <a:r>
              <a:rPr lang="en-US" sz="1100" b="1" dirty="0"/>
              <a:t>Manager</a:t>
            </a:r>
          </a:p>
          <a:p>
            <a:r>
              <a:rPr lang="en-US" sz="1100" b="1" dirty="0" smtClean="0"/>
              <a:t>Banner </a:t>
            </a:r>
            <a:r>
              <a:rPr lang="en-US" sz="1100" b="1" dirty="0"/>
              <a:t>Management</a:t>
            </a:r>
          </a:p>
          <a:p>
            <a:r>
              <a:rPr lang="en-US" sz="1100" b="1" dirty="0" smtClean="0"/>
              <a:t>Contact </a:t>
            </a:r>
            <a:r>
              <a:rPr lang="en-US" sz="1100" b="1" dirty="0"/>
              <a:t>Management</a:t>
            </a:r>
          </a:p>
          <a:p>
            <a:r>
              <a:rPr lang="en-US" sz="1100" b="1" dirty="0" smtClean="0"/>
              <a:t>Polls</a:t>
            </a:r>
            <a:endParaRPr lang="en-US" sz="1100" b="1" dirty="0"/>
          </a:p>
          <a:p>
            <a:r>
              <a:rPr lang="en-US" sz="1100" b="1" dirty="0" smtClean="0"/>
              <a:t>Search</a:t>
            </a:r>
            <a:endParaRPr lang="en-US" sz="1100" b="1" dirty="0"/>
          </a:p>
          <a:p>
            <a:r>
              <a:rPr lang="en-US" sz="1100" b="1" dirty="0" smtClean="0"/>
              <a:t>Web </a:t>
            </a:r>
            <a:r>
              <a:rPr lang="en-US" sz="1100" b="1" dirty="0"/>
              <a:t>Link Management</a:t>
            </a:r>
          </a:p>
          <a:p>
            <a:r>
              <a:rPr lang="en-US" sz="1100" b="1" dirty="0" smtClean="0"/>
              <a:t>Content </a:t>
            </a:r>
            <a:r>
              <a:rPr lang="en-US" sz="1100" b="1" dirty="0"/>
              <a:t>Management</a:t>
            </a:r>
          </a:p>
          <a:p>
            <a:r>
              <a:rPr lang="en-US" sz="1100" b="1" dirty="0" smtClean="0"/>
              <a:t>Syndication </a:t>
            </a:r>
            <a:r>
              <a:rPr lang="en-US" sz="1100" b="1" dirty="0"/>
              <a:t>and Newsfeed </a:t>
            </a:r>
            <a:r>
              <a:rPr lang="en-US" sz="1100" b="1" dirty="0" smtClean="0"/>
              <a:t>Management</a:t>
            </a:r>
            <a:endParaRPr lang="en-US" sz="1100" dirty="0"/>
          </a:p>
          <a:p>
            <a:r>
              <a:rPr lang="en-US" sz="1100" b="1" dirty="0"/>
              <a:t>Menu Manager</a:t>
            </a:r>
          </a:p>
          <a:p>
            <a:r>
              <a:rPr lang="en-US" sz="1100" b="1" dirty="0" smtClean="0"/>
              <a:t>Template </a:t>
            </a:r>
            <a:r>
              <a:rPr lang="en-US" sz="1100" b="1" dirty="0"/>
              <a:t>Management</a:t>
            </a:r>
          </a:p>
          <a:p>
            <a:r>
              <a:rPr lang="en-US" sz="1100" b="1" dirty="0" smtClean="0"/>
              <a:t>Integrated </a:t>
            </a:r>
            <a:r>
              <a:rPr lang="en-US" sz="1100" b="1" dirty="0"/>
              <a:t>Help System</a:t>
            </a:r>
          </a:p>
          <a:p>
            <a:r>
              <a:rPr lang="en-US" sz="1100" b="1" dirty="0" smtClean="0"/>
              <a:t>System </a:t>
            </a:r>
            <a:r>
              <a:rPr lang="en-US" sz="1100" b="1" dirty="0"/>
              <a:t>Features</a:t>
            </a:r>
          </a:p>
          <a:p>
            <a:r>
              <a:rPr lang="en-US" sz="1100" b="1" dirty="0" smtClean="0"/>
              <a:t>Web </a:t>
            </a:r>
            <a:r>
              <a:rPr lang="en-US" sz="1100" b="1" dirty="0"/>
              <a:t>Services</a:t>
            </a:r>
          </a:p>
          <a:p>
            <a:r>
              <a:rPr lang="en-US" sz="1100" b="1" dirty="0" smtClean="0"/>
              <a:t>Powerful </a:t>
            </a:r>
            <a:r>
              <a:rPr lang="en-US" sz="1100" b="1" dirty="0"/>
              <a:t>Extensibility</a:t>
            </a:r>
          </a:p>
          <a:p>
            <a:endParaRPr lang="en-US" sz="1100" dirty="0"/>
          </a:p>
        </p:txBody>
      </p:sp>
    </p:spTree>
    <p:extLst>
      <p:ext uri="{BB962C8B-B14F-4D97-AF65-F5344CB8AC3E}">
        <p14:creationId xmlns:p14="http://schemas.microsoft.com/office/powerpoint/2010/main" val="37397667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7120" y="4569956"/>
            <a:ext cx="4152483" cy="2224544"/>
          </a:xfrm>
          <a:prstGeom prst="rect">
            <a:avLst/>
          </a:prstGeom>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02944" y="3910382"/>
            <a:ext cx="3808836" cy="2040448"/>
          </a:xfrm>
          <a:prstGeom prst="rect">
            <a:avLst/>
          </a:prstGeom>
        </p:spPr>
      </p:pic>
      <p:sp>
        <p:nvSpPr>
          <p:cNvPr id="2" name="Title 1"/>
          <p:cNvSpPr>
            <a:spLocks noGrp="1"/>
          </p:cNvSpPr>
          <p:nvPr>
            <p:ph type="title"/>
          </p:nvPr>
        </p:nvSpPr>
        <p:spPr>
          <a:xfrm>
            <a:off x="365538" y="4928694"/>
            <a:ext cx="3298241" cy="1507067"/>
          </a:xfrm>
        </p:spPr>
        <p:txBody>
          <a:bodyPr/>
          <a:lstStyle/>
          <a:p>
            <a:r>
              <a:rPr lang="en-US" dirty="0" smtClean="0"/>
              <a:t>installation</a:t>
            </a:r>
            <a:endParaRPr lang="en-US" dirty="0"/>
          </a:p>
        </p:txBody>
      </p:sp>
      <p:sp>
        <p:nvSpPr>
          <p:cNvPr id="3" name="Content Placeholder 2"/>
          <p:cNvSpPr>
            <a:spLocks noGrp="1"/>
          </p:cNvSpPr>
          <p:nvPr>
            <p:ph idx="1"/>
          </p:nvPr>
        </p:nvSpPr>
        <p:spPr>
          <a:xfrm>
            <a:off x="46538" y="186265"/>
            <a:ext cx="8534400" cy="4301067"/>
          </a:xfrm>
        </p:spPr>
        <p:txBody>
          <a:bodyPr>
            <a:noAutofit/>
          </a:bodyPr>
          <a:lstStyle/>
          <a:p>
            <a:r>
              <a:rPr lang="en-US" sz="900" dirty="0" smtClean="0">
                <a:solidFill>
                  <a:schemeClr val="bg1"/>
                </a:solidFill>
              </a:rPr>
              <a:t>Step </a:t>
            </a:r>
            <a:r>
              <a:rPr lang="en-US" sz="900" dirty="0">
                <a:solidFill>
                  <a:schemeClr val="bg1"/>
                </a:solidFill>
              </a:rPr>
              <a:t>1.Create a MySQL database for your Joomla installation and add a new user to it. This can be done easily with </a:t>
            </a:r>
            <a:r>
              <a:rPr lang="en-US" sz="900" dirty="0" err="1">
                <a:solidFill>
                  <a:schemeClr val="bg1"/>
                </a:solidFill>
              </a:rPr>
              <a:t>cPanel</a:t>
            </a:r>
            <a:r>
              <a:rPr lang="en-US" sz="900" dirty="0">
                <a:solidFill>
                  <a:schemeClr val="bg1"/>
                </a:solidFill>
              </a:rPr>
              <a:t> by following the MySQL database tutorial. In case you are not using </a:t>
            </a:r>
            <a:r>
              <a:rPr lang="en-US" sz="900" dirty="0" err="1">
                <a:solidFill>
                  <a:schemeClr val="bg1"/>
                </a:solidFill>
              </a:rPr>
              <a:t>cPanel</a:t>
            </a:r>
            <a:r>
              <a:rPr lang="en-US" sz="900" dirty="0">
                <a:solidFill>
                  <a:schemeClr val="bg1"/>
                </a:solidFill>
              </a:rPr>
              <a:t> you can refer to the MySQL manual on creating databases and adding users to it</a:t>
            </a:r>
            <a:r>
              <a:rPr lang="en-US" sz="900" dirty="0" smtClean="0">
                <a:solidFill>
                  <a:schemeClr val="bg1"/>
                </a:solidFill>
              </a:rPr>
              <a:t>.</a:t>
            </a:r>
            <a:endParaRPr lang="en-US" sz="900" dirty="0">
              <a:solidFill>
                <a:schemeClr val="bg1"/>
              </a:solidFill>
            </a:endParaRPr>
          </a:p>
          <a:p>
            <a:r>
              <a:rPr lang="en-US" sz="900" dirty="0">
                <a:solidFill>
                  <a:schemeClr val="bg1"/>
                </a:solidFill>
              </a:rPr>
              <a:t> Step 2. Create a folder called upload on your computer</a:t>
            </a:r>
            <a:r>
              <a:rPr lang="en-US" sz="900" dirty="0" smtClean="0">
                <a:solidFill>
                  <a:schemeClr val="bg1"/>
                </a:solidFill>
              </a:rPr>
              <a:t>.</a:t>
            </a:r>
            <a:endParaRPr lang="en-US" sz="900" dirty="0">
              <a:solidFill>
                <a:schemeClr val="bg1"/>
              </a:solidFill>
            </a:endParaRPr>
          </a:p>
          <a:p>
            <a:r>
              <a:rPr lang="en-US" sz="900" dirty="0">
                <a:solidFill>
                  <a:schemeClr val="bg1"/>
                </a:solidFill>
              </a:rPr>
              <a:t> Step 3.Go to the Joomla download page. Download the .zip file with the latest version to the upload folder and extract it there</a:t>
            </a:r>
            <a:r>
              <a:rPr lang="en-US" sz="900" dirty="0" smtClean="0">
                <a:solidFill>
                  <a:schemeClr val="bg1"/>
                </a:solidFill>
              </a:rPr>
              <a:t>.</a:t>
            </a:r>
            <a:endParaRPr lang="en-US" sz="900" dirty="0">
              <a:solidFill>
                <a:schemeClr val="bg1"/>
              </a:solidFill>
            </a:endParaRPr>
          </a:p>
          <a:p>
            <a:r>
              <a:rPr lang="en-US" sz="900" dirty="0">
                <a:solidFill>
                  <a:schemeClr val="bg1"/>
                </a:solidFill>
              </a:rPr>
              <a:t> Step 4.Upload all the content from upload to the directory on the server where Joomla 1.5 will be installed. </a:t>
            </a:r>
            <a:r>
              <a:rPr lang="en-US" sz="900" dirty="0" err="1">
                <a:solidFill>
                  <a:schemeClr val="bg1"/>
                </a:solidFill>
              </a:rPr>
              <a:t>SiteGround</a:t>
            </a:r>
            <a:r>
              <a:rPr lang="en-US" sz="900" dirty="0">
                <a:solidFill>
                  <a:schemeClr val="bg1"/>
                </a:solidFill>
              </a:rPr>
              <a:t> recommends using FTP for this purpose and the FTP tutorial will guide you through the necessary steps</a:t>
            </a:r>
            <a:r>
              <a:rPr lang="en-US" sz="900" dirty="0" smtClean="0">
                <a:solidFill>
                  <a:schemeClr val="bg1"/>
                </a:solidFill>
              </a:rPr>
              <a:t>.</a:t>
            </a:r>
            <a:endParaRPr lang="en-US" sz="900" dirty="0">
              <a:solidFill>
                <a:schemeClr val="bg1"/>
              </a:solidFill>
            </a:endParaRPr>
          </a:p>
          <a:p>
            <a:r>
              <a:rPr lang="en-US" sz="900" dirty="0">
                <a:solidFill>
                  <a:schemeClr val="bg1"/>
                </a:solidFill>
              </a:rPr>
              <a:t> Step 5.Open the URL of the newly uploaded Joomla files. This will be either http://your_domain_name.com or a subdirectory such as http://your_domain_name.com/example</a:t>
            </a:r>
            <a:r>
              <a:rPr lang="en-US" sz="900" dirty="0" smtClean="0">
                <a:solidFill>
                  <a:schemeClr val="bg1"/>
                </a:solidFill>
              </a:rPr>
              <a:t>.</a:t>
            </a:r>
            <a:endParaRPr lang="en-US" sz="900" dirty="0">
              <a:solidFill>
                <a:schemeClr val="bg1"/>
              </a:solidFill>
            </a:endParaRPr>
          </a:p>
          <a:p>
            <a:r>
              <a:rPr lang="en-US" sz="900" dirty="0">
                <a:solidFill>
                  <a:schemeClr val="bg1"/>
                </a:solidFill>
              </a:rPr>
              <a:t> Step 6.You will be redirected to the Joomla installation page</a:t>
            </a:r>
            <a:r>
              <a:rPr lang="en-US" sz="900" dirty="0" smtClean="0">
                <a:solidFill>
                  <a:schemeClr val="bg1"/>
                </a:solidFill>
              </a:rPr>
              <a:t>:</a:t>
            </a:r>
          </a:p>
          <a:p>
            <a:r>
              <a:rPr lang="en-US" sz="900" dirty="0">
                <a:solidFill>
                  <a:schemeClr val="bg1"/>
                </a:solidFill>
              </a:rPr>
              <a:t>Step 7.Joomla will perform a pre-installation check of the system environment. Failing to meet a requirement or recommendation may cause functional and security problems later</a:t>
            </a:r>
            <a:r>
              <a:rPr lang="en-US" sz="900" dirty="0" smtClean="0">
                <a:solidFill>
                  <a:schemeClr val="bg1"/>
                </a:solidFill>
              </a:rPr>
              <a:t>.</a:t>
            </a:r>
          </a:p>
          <a:p>
            <a:r>
              <a:rPr lang="en-US" sz="900" dirty="0">
                <a:solidFill>
                  <a:schemeClr val="bg1"/>
                </a:solidFill>
              </a:rPr>
              <a:t> Step 8.Once you make sure all requirements are met, click on the [Next] button from the top right menu</a:t>
            </a:r>
            <a:r>
              <a:rPr lang="en-US" sz="900" dirty="0" smtClean="0">
                <a:solidFill>
                  <a:schemeClr val="bg1"/>
                </a:solidFill>
              </a:rPr>
              <a:t>.</a:t>
            </a:r>
            <a:endParaRPr lang="en-US" sz="900" dirty="0">
              <a:solidFill>
                <a:schemeClr val="bg1"/>
              </a:solidFill>
            </a:endParaRPr>
          </a:p>
          <a:p>
            <a:r>
              <a:rPr lang="en-US" sz="900" dirty="0">
                <a:solidFill>
                  <a:schemeClr val="bg1"/>
                </a:solidFill>
              </a:rPr>
              <a:t> Step 9.Next you will have to accept Joomla's license and click on [Next] to continue</a:t>
            </a:r>
            <a:r>
              <a:rPr lang="en-US" sz="900" dirty="0" smtClean="0">
                <a:solidFill>
                  <a:schemeClr val="bg1"/>
                </a:solidFill>
              </a:rPr>
              <a:t>.</a:t>
            </a:r>
            <a:endParaRPr lang="en-US" sz="900" dirty="0">
              <a:solidFill>
                <a:schemeClr val="bg1"/>
              </a:solidFill>
            </a:endParaRPr>
          </a:p>
          <a:p>
            <a:r>
              <a:rPr lang="en-US" sz="900" dirty="0">
                <a:solidFill>
                  <a:schemeClr val="bg1"/>
                </a:solidFill>
              </a:rPr>
              <a:t> Step 10. The following page will ask about the MySQL details for the new Joomla 1.5 </a:t>
            </a:r>
            <a:r>
              <a:rPr lang="en-US" sz="900" dirty="0" smtClean="0">
                <a:solidFill>
                  <a:schemeClr val="bg1"/>
                </a:solidFill>
              </a:rPr>
              <a:t>installation</a:t>
            </a:r>
          </a:p>
          <a:p>
            <a:r>
              <a:rPr lang="en-US" sz="900" dirty="0">
                <a:solidFill>
                  <a:schemeClr val="bg1"/>
                </a:solidFill>
              </a:rPr>
              <a:t> Step 11. Next you will have to configure your File Transfer Protocol (FTP). Leave it to the default settings and just click [Next] from the top right menu</a:t>
            </a:r>
            <a:r>
              <a:rPr lang="en-US" sz="900" dirty="0" smtClean="0">
                <a:solidFill>
                  <a:schemeClr val="bg1"/>
                </a:solidFill>
              </a:rPr>
              <a:t>.</a:t>
            </a:r>
            <a:endParaRPr lang="en-US" sz="900" dirty="0">
              <a:solidFill>
                <a:schemeClr val="bg1"/>
              </a:solidFill>
            </a:endParaRPr>
          </a:p>
          <a:p>
            <a:r>
              <a:rPr lang="en-US" sz="900" dirty="0">
                <a:solidFill>
                  <a:schemeClr val="bg1"/>
                </a:solidFill>
              </a:rPr>
              <a:t> Step 12. From the page that appears you will be able to complete the final Joomla 1.5 settings specifying your email and specifying the admin password. Click on [Next] to proceed</a:t>
            </a:r>
            <a:r>
              <a:rPr lang="en-US" sz="900" dirty="0" smtClean="0">
                <a:solidFill>
                  <a:schemeClr val="bg1"/>
                </a:solidFill>
              </a:rPr>
              <a:t>.</a:t>
            </a:r>
          </a:p>
          <a:p>
            <a:r>
              <a:rPr lang="en-US" sz="900" dirty="0">
                <a:solidFill>
                  <a:schemeClr val="bg1"/>
                </a:solidFill>
              </a:rPr>
              <a:t> Step 13. In the last page of the installation wizard you will receive a confirmation that Joomla has been successfully installed</a:t>
            </a:r>
            <a:r>
              <a:rPr lang="en-US" sz="900" dirty="0" smtClean="0">
                <a:solidFill>
                  <a:schemeClr val="bg1"/>
                </a:solidFill>
              </a:rPr>
              <a:t>.</a:t>
            </a:r>
            <a:endParaRPr lang="en-US" sz="900" dirty="0">
              <a:solidFill>
                <a:schemeClr val="bg1"/>
              </a:solidFill>
            </a:endParaRPr>
          </a:p>
          <a:p>
            <a:pPr marL="0" indent="0">
              <a:buNone/>
            </a:pPr>
            <a:endParaRPr lang="en-US" sz="900" dirty="0" smtClean="0">
              <a:solidFill>
                <a:schemeClr val="bg1"/>
              </a:solidFill>
            </a:endParaRPr>
          </a:p>
          <a:p>
            <a:pPr marL="0" indent="0">
              <a:buNone/>
            </a:pPr>
            <a:r>
              <a:rPr lang="en-US" sz="900" dirty="0" smtClean="0">
                <a:solidFill>
                  <a:schemeClr val="bg1"/>
                </a:solidFill>
              </a:rPr>
              <a:t>Before </a:t>
            </a:r>
            <a:r>
              <a:rPr lang="en-US" sz="900" dirty="0">
                <a:solidFill>
                  <a:schemeClr val="bg1"/>
                </a:solidFill>
              </a:rPr>
              <a:t>being able to access your new Joomla 1.5 you must delete the installation directory. For this purpose use FTP as described in Step 3.</a:t>
            </a:r>
          </a:p>
          <a:p>
            <a:pPr marL="0" indent="0">
              <a:buNone/>
            </a:pPr>
            <a:r>
              <a:rPr lang="en-US" sz="900" dirty="0" smtClean="0">
                <a:solidFill>
                  <a:schemeClr val="bg1"/>
                </a:solidFill>
              </a:rPr>
              <a:t>Well </a:t>
            </a:r>
            <a:r>
              <a:rPr lang="en-US" sz="900" dirty="0">
                <a:solidFill>
                  <a:schemeClr val="bg1"/>
                </a:solidFill>
              </a:rPr>
              <a:t>done! Your Joomla website is now installed.</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18612" y="753701"/>
            <a:ext cx="2489702" cy="2772496"/>
          </a:xfrm>
          <a:prstGeom prst="rect">
            <a:avLst/>
          </a:prstGeom>
        </p:spPr>
      </p:pic>
    </p:spTree>
    <p:extLst>
      <p:ext uri="{BB962C8B-B14F-4D97-AF65-F5344CB8AC3E}">
        <p14:creationId xmlns:p14="http://schemas.microsoft.com/office/powerpoint/2010/main" val="25938738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1276" y="5497985"/>
            <a:ext cx="8534400" cy="1507067"/>
          </a:xfrm>
        </p:spPr>
        <p:txBody>
          <a:bodyPr/>
          <a:lstStyle/>
          <a:p>
            <a:r>
              <a:rPr lang="en-US" dirty="0" smtClean="0"/>
              <a:t>Advantages &amp; disadvantages</a:t>
            </a:r>
            <a:endParaRPr lang="en-US" dirty="0"/>
          </a:p>
        </p:txBody>
      </p:sp>
      <p:sp>
        <p:nvSpPr>
          <p:cNvPr id="3" name="Content Placeholder 2"/>
          <p:cNvSpPr>
            <a:spLocks noGrp="1"/>
          </p:cNvSpPr>
          <p:nvPr>
            <p:ph idx="1"/>
          </p:nvPr>
        </p:nvSpPr>
        <p:spPr>
          <a:xfrm>
            <a:off x="178884" y="493295"/>
            <a:ext cx="4320925" cy="5257800"/>
          </a:xfrm>
        </p:spPr>
        <p:txBody>
          <a:bodyPr>
            <a:normAutofit fontScale="62500" lnSpcReduction="20000"/>
          </a:bodyPr>
          <a:lstStyle/>
          <a:p>
            <a:pPr marL="0" indent="0">
              <a:buNone/>
            </a:pPr>
            <a:r>
              <a:rPr lang="en-US" b="1" dirty="0">
                <a:solidFill>
                  <a:schemeClr val="bg1"/>
                </a:solidFill>
              </a:rPr>
              <a:t>Advantages:</a:t>
            </a:r>
          </a:p>
          <a:p>
            <a:pPr>
              <a:buFont typeface="Arial" panose="020B0604020202020204" pitchFamily="34" charset="0"/>
              <a:buChar char="•"/>
            </a:pPr>
            <a:r>
              <a:rPr lang="en-US" b="1" dirty="0">
                <a:solidFill>
                  <a:schemeClr val="bg1"/>
                </a:solidFill>
              </a:rPr>
              <a:t>PHP</a:t>
            </a:r>
            <a:r>
              <a:rPr lang="en-US" dirty="0">
                <a:solidFill>
                  <a:schemeClr val="bg1"/>
                </a:solidFill>
              </a:rPr>
              <a:t/>
            </a:r>
            <a:br>
              <a:rPr lang="en-US" dirty="0">
                <a:solidFill>
                  <a:schemeClr val="bg1"/>
                </a:solidFill>
              </a:rPr>
            </a:br>
            <a:r>
              <a:rPr lang="en-US" dirty="0">
                <a:solidFill>
                  <a:schemeClr val="bg1"/>
                </a:solidFill>
              </a:rPr>
              <a:t>The Joomla framework was written completely in PHP scripting. As this is the most common scripting language on the planet your pages should display well and you should have limited compatibility issues. You also have preview modes to check the display. </a:t>
            </a:r>
            <a:br>
              <a:rPr lang="en-US" dirty="0">
                <a:solidFill>
                  <a:schemeClr val="bg1"/>
                </a:solidFill>
              </a:rPr>
            </a:br>
            <a:r>
              <a:rPr lang="en-US" dirty="0">
                <a:solidFill>
                  <a:schemeClr val="bg1"/>
                </a:solidFill>
              </a:rPr>
              <a:t/>
            </a:r>
            <a:br>
              <a:rPr lang="en-US" dirty="0">
                <a:solidFill>
                  <a:schemeClr val="bg1"/>
                </a:solidFill>
              </a:rPr>
            </a:br>
            <a:r>
              <a:rPr lang="en-US" b="1" dirty="0">
                <a:solidFill>
                  <a:schemeClr val="bg1"/>
                </a:solidFill>
              </a:rPr>
              <a:t>Simple Installation</a:t>
            </a:r>
            <a:r>
              <a:rPr lang="en-US" dirty="0">
                <a:solidFill>
                  <a:schemeClr val="bg1"/>
                </a:solidFill>
              </a:rPr>
              <a:t/>
            </a:r>
            <a:br>
              <a:rPr lang="en-US" dirty="0">
                <a:solidFill>
                  <a:schemeClr val="bg1"/>
                </a:solidFill>
              </a:rPr>
            </a:br>
            <a:r>
              <a:rPr lang="en-US" dirty="0">
                <a:solidFill>
                  <a:schemeClr val="bg1"/>
                </a:solidFill>
              </a:rPr>
              <a:t>Joomla’s installation takes only a few minutes and is ready to use right out of the box. Anyone who can download from the Internet can install and begin using Joomla although its installation is more difficult than WP.</a:t>
            </a:r>
            <a:br>
              <a:rPr lang="en-US" dirty="0">
                <a:solidFill>
                  <a:schemeClr val="bg1"/>
                </a:solidFill>
              </a:rPr>
            </a:br>
            <a:r>
              <a:rPr lang="en-US" dirty="0">
                <a:solidFill>
                  <a:schemeClr val="bg1"/>
                </a:solidFill>
              </a:rPr>
              <a:t/>
            </a:r>
            <a:br>
              <a:rPr lang="en-US" dirty="0">
                <a:solidFill>
                  <a:schemeClr val="bg1"/>
                </a:solidFill>
              </a:rPr>
            </a:br>
            <a:r>
              <a:rPr lang="en-US" b="1" dirty="0">
                <a:solidFill>
                  <a:schemeClr val="bg1"/>
                </a:solidFill>
              </a:rPr>
              <a:t>Sophisticated Hierarchies</a:t>
            </a:r>
            <a:r>
              <a:rPr lang="en-US" dirty="0">
                <a:solidFill>
                  <a:schemeClr val="bg1"/>
                </a:solidFill>
              </a:rPr>
              <a:t/>
            </a:r>
            <a:br>
              <a:rPr lang="en-US" dirty="0">
                <a:solidFill>
                  <a:schemeClr val="bg1"/>
                </a:solidFill>
              </a:rPr>
            </a:br>
            <a:r>
              <a:rPr lang="en-US" dirty="0">
                <a:solidFill>
                  <a:schemeClr val="bg1"/>
                </a:solidFill>
              </a:rPr>
              <a:t>In the more recent versions of Joomla they have created a more complex navigation pattern that can easily support more than two-level hierarchies. This provides for more in-depth websites with hundreds of pages, as opposed to </a:t>
            </a:r>
            <a:r>
              <a:rPr lang="en-US" dirty="0" err="1">
                <a:solidFill>
                  <a:schemeClr val="bg1"/>
                </a:solidFill>
              </a:rPr>
              <a:t>WordPress</a:t>
            </a:r>
            <a:r>
              <a:rPr lang="en-US" dirty="0">
                <a:solidFill>
                  <a:schemeClr val="bg1"/>
                </a:solidFill>
              </a:rPr>
              <a:t>, which was not designed with hierarchies in mind.</a:t>
            </a:r>
          </a:p>
          <a:p>
            <a:r>
              <a:rPr lang="en-US" b="1" dirty="0">
                <a:solidFill>
                  <a:schemeClr val="bg1"/>
                </a:solidFill>
              </a:rPr>
              <a:t>Plugins and Components</a:t>
            </a:r>
            <a:r>
              <a:rPr lang="en-US" dirty="0">
                <a:solidFill>
                  <a:schemeClr val="bg1"/>
                </a:solidFill>
              </a:rPr>
              <a:t/>
            </a:r>
            <a:br>
              <a:rPr lang="en-US" dirty="0">
                <a:solidFill>
                  <a:schemeClr val="bg1"/>
                </a:solidFill>
              </a:rPr>
            </a:br>
            <a:r>
              <a:rPr lang="en-US" dirty="0">
                <a:solidFill>
                  <a:schemeClr val="bg1"/>
                </a:solidFill>
              </a:rPr>
              <a:t>Joomla has significantly more plugins and components than Drupal (although less modules and templates). </a:t>
            </a:r>
            <a:r>
              <a:rPr lang="en-US" dirty="0" err="1">
                <a:solidFill>
                  <a:schemeClr val="bg1"/>
                </a:solidFill>
              </a:rPr>
              <a:t>WordPress</a:t>
            </a:r>
            <a:r>
              <a:rPr lang="en-US" dirty="0">
                <a:solidFill>
                  <a:schemeClr val="bg1"/>
                </a:solidFill>
              </a:rPr>
              <a:t> by far has the most but there is a lot of functionalities built right into Joomla that means it requires less plugins than </a:t>
            </a:r>
            <a:r>
              <a:rPr lang="en-US" dirty="0" err="1">
                <a:solidFill>
                  <a:schemeClr val="bg1"/>
                </a:solidFill>
              </a:rPr>
              <a:t>WordPress</a:t>
            </a:r>
            <a:r>
              <a:rPr lang="en-US" dirty="0">
                <a:solidFill>
                  <a:schemeClr val="bg1"/>
                </a:solidFill>
              </a:rPr>
              <a:t>.</a:t>
            </a:r>
          </a:p>
          <a:p>
            <a:r>
              <a:rPr lang="en-US" b="1" dirty="0">
                <a:solidFill>
                  <a:schemeClr val="bg1"/>
                </a:solidFill>
              </a:rPr>
              <a:t>Support</a:t>
            </a:r>
            <a:r>
              <a:rPr lang="en-US" dirty="0">
                <a:solidFill>
                  <a:schemeClr val="bg1"/>
                </a:solidFill>
              </a:rPr>
              <a:t/>
            </a:r>
            <a:br>
              <a:rPr lang="en-US" dirty="0">
                <a:solidFill>
                  <a:schemeClr val="bg1"/>
                </a:solidFill>
              </a:rPr>
            </a:br>
            <a:r>
              <a:rPr lang="en-US" dirty="0">
                <a:solidFill>
                  <a:schemeClr val="bg1"/>
                </a:solidFill>
              </a:rPr>
              <a:t>Joomla.org has a huge selection of development tools and tutorials available for its users. It also has large user-led communities where you can get advice, tips and tricks. There are over 200,000 in its online community for you to connect with, which means you can find an answer to any problem quickly. </a:t>
            </a:r>
          </a:p>
          <a:p>
            <a:endParaRPr lang="en-US" dirty="0">
              <a:solidFill>
                <a:schemeClr val="bg1"/>
              </a:solidFill>
            </a:endParaRPr>
          </a:p>
        </p:txBody>
      </p:sp>
      <p:sp>
        <p:nvSpPr>
          <p:cNvPr id="7" name="Rectangle 6"/>
          <p:cNvSpPr/>
          <p:nvPr/>
        </p:nvSpPr>
        <p:spPr>
          <a:xfrm>
            <a:off x="4672262" y="493295"/>
            <a:ext cx="6565233" cy="5339923"/>
          </a:xfrm>
          <a:prstGeom prst="rect">
            <a:avLst/>
          </a:prstGeom>
        </p:spPr>
        <p:txBody>
          <a:bodyPr wrap="square">
            <a:spAutoFit/>
          </a:bodyPr>
          <a:lstStyle/>
          <a:p>
            <a:pPr lvl="0"/>
            <a:r>
              <a:rPr lang="en-US" sz="1100" b="1" dirty="0">
                <a:solidFill>
                  <a:schemeClr val="bg1"/>
                </a:solidFill>
              </a:rPr>
              <a:t>Disadvantages</a:t>
            </a:r>
          </a:p>
          <a:p>
            <a:pPr marL="171450" lvl="0" indent="-171450">
              <a:buFont typeface="Arial" panose="020B0604020202020204" pitchFamily="34" charset="0"/>
              <a:buChar char="•"/>
            </a:pPr>
            <a:r>
              <a:rPr lang="en-US" sz="1100" b="1" dirty="0">
                <a:solidFill>
                  <a:schemeClr val="bg1"/>
                </a:solidFill>
              </a:rPr>
              <a:t>Beginner to Intermediate Usability</a:t>
            </a:r>
            <a:r>
              <a:rPr lang="en-US" sz="1100" dirty="0">
                <a:solidFill>
                  <a:schemeClr val="bg1"/>
                </a:solidFill>
              </a:rPr>
              <a:t/>
            </a:r>
            <a:br>
              <a:rPr lang="en-US" sz="1100" dirty="0">
                <a:solidFill>
                  <a:schemeClr val="bg1"/>
                </a:solidFill>
              </a:rPr>
            </a:br>
            <a:r>
              <a:rPr lang="en-US" sz="1100" dirty="0">
                <a:solidFill>
                  <a:schemeClr val="bg1"/>
                </a:solidFill>
              </a:rPr>
              <a:t>Joomla was designed mainly for simple websites and blogs, and for people with only some knowledge of building. This means that it does not have much advanced functionalities for those looking to truly customize complex sites.</a:t>
            </a:r>
          </a:p>
          <a:p>
            <a:pPr marL="171450" lvl="0" indent="-171450">
              <a:buFont typeface="Arial" panose="020B0604020202020204" pitchFamily="34" charset="0"/>
              <a:buChar char="•"/>
            </a:pPr>
            <a:r>
              <a:rPr lang="en-US" sz="1100" b="1" dirty="0">
                <a:solidFill>
                  <a:schemeClr val="bg1"/>
                </a:solidFill>
              </a:rPr>
              <a:t>Security</a:t>
            </a:r>
            <a:r>
              <a:rPr lang="en-US" sz="1100" dirty="0">
                <a:solidFill>
                  <a:schemeClr val="bg1"/>
                </a:solidFill>
              </a:rPr>
              <a:t/>
            </a:r>
            <a:br>
              <a:rPr lang="en-US" sz="1100" dirty="0">
                <a:solidFill>
                  <a:schemeClr val="bg1"/>
                </a:solidFill>
              </a:rPr>
            </a:br>
            <a:r>
              <a:rPr lang="en-US" sz="1100" dirty="0">
                <a:solidFill>
                  <a:schemeClr val="bg1"/>
                </a:solidFill>
              </a:rPr>
              <a:t>Every site in Joomla will use its own login details which makes the work easier but the site less secure.</a:t>
            </a:r>
          </a:p>
          <a:p>
            <a:pPr marL="171450" lvl="0" indent="-171450">
              <a:buFont typeface="Arial" panose="020B0604020202020204" pitchFamily="34" charset="0"/>
              <a:buChar char="•"/>
            </a:pPr>
            <a:r>
              <a:rPr lang="en-US" sz="1100" b="1" dirty="0">
                <a:solidFill>
                  <a:schemeClr val="bg1"/>
                </a:solidFill>
              </a:rPr>
              <a:t>Limited Customization</a:t>
            </a:r>
            <a:r>
              <a:rPr lang="en-US" sz="1100" dirty="0">
                <a:solidFill>
                  <a:schemeClr val="bg1"/>
                </a:solidFill>
              </a:rPr>
              <a:t/>
            </a:r>
            <a:br>
              <a:rPr lang="en-US" sz="1100" dirty="0">
                <a:solidFill>
                  <a:schemeClr val="bg1"/>
                </a:solidFill>
              </a:rPr>
            </a:br>
            <a:r>
              <a:rPr lang="en-US" sz="1100" dirty="0">
                <a:solidFill>
                  <a:schemeClr val="bg1"/>
                </a:solidFill>
              </a:rPr>
              <a:t>Joomla has 80 modules and a reasonable amount of templates but will still feel too cookie-cutter for more advanced users, although less so than </a:t>
            </a:r>
            <a:r>
              <a:rPr lang="en-US" sz="1100" dirty="0" err="1">
                <a:solidFill>
                  <a:schemeClr val="bg1"/>
                </a:solidFill>
              </a:rPr>
              <a:t>WordPress</a:t>
            </a:r>
            <a:r>
              <a:rPr lang="en-US" sz="1100" dirty="0">
                <a:solidFill>
                  <a:schemeClr val="bg1"/>
                </a:solidFill>
              </a:rPr>
              <a:t>.</a:t>
            </a:r>
          </a:p>
          <a:p>
            <a:pPr marL="171450" lvl="0" indent="-171450">
              <a:buFont typeface="Arial" panose="020B0604020202020204" pitchFamily="34" charset="0"/>
              <a:buChar char="•"/>
            </a:pPr>
            <a:r>
              <a:rPr lang="en-US" sz="1100" b="1" dirty="0">
                <a:solidFill>
                  <a:schemeClr val="bg1"/>
                </a:solidFill>
              </a:rPr>
              <a:t>Resources</a:t>
            </a:r>
            <a:r>
              <a:rPr lang="en-US" sz="1100" dirty="0">
                <a:solidFill>
                  <a:schemeClr val="bg1"/>
                </a:solidFill>
              </a:rPr>
              <a:t/>
            </a:r>
            <a:br>
              <a:rPr lang="en-US" sz="1100" dirty="0">
                <a:solidFill>
                  <a:schemeClr val="bg1"/>
                </a:solidFill>
              </a:rPr>
            </a:br>
            <a:r>
              <a:rPr lang="en-US" sz="1100" dirty="0">
                <a:solidFill>
                  <a:schemeClr val="bg1"/>
                </a:solidFill>
              </a:rPr>
              <a:t>The system and sites can use a large amount of server resources comparable to other CMS solutions, which means you could only run a couple of sites successfully. Even with only a couple of sites running you may experience slow loading times.</a:t>
            </a:r>
          </a:p>
          <a:p>
            <a:pPr marL="171450" lvl="0" indent="-171450">
              <a:buFont typeface="Arial" panose="020B0604020202020204" pitchFamily="34" charset="0"/>
              <a:buChar char="•"/>
            </a:pPr>
            <a:r>
              <a:rPr lang="en-US" sz="1100" b="1" dirty="0">
                <a:solidFill>
                  <a:schemeClr val="bg1"/>
                </a:solidFill>
              </a:rPr>
              <a:t>Costs</a:t>
            </a:r>
            <a:r>
              <a:rPr lang="en-US" sz="1100" dirty="0">
                <a:solidFill>
                  <a:schemeClr val="bg1"/>
                </a:solidFill>
              </a:rPr>
              <a:t/>
            </a:r>
            <a:br>
              <a:rPr lang="en-US" sz="1100" dirty="0">
                <a:solidFill>
                  <a:schemeClr val="bg1"/>
                </a:solidFill>
              </a:rPr>
            </a:br>
            <a:r>
              <a:rPr lang="en-US" sz="1100" dirty="0">
                <a:solidFill>
                  <a:schemeClr val="bg1"/>
                </a:solidFill>
              </a:rPr>
              <a:t>Check out the functionality you need before choosing your CMS if you have a very limited or constrained budget.</a:t>
            </a:r>
          </a:p>
          <a:p>
            <a:pPr marL="171450" lvl="0" indent="-171450">
              <a:buFont typeface="Arial" panose="020B0604020202020204" pitchFamily="34" charset="0"/>
              <a:buChar char="•"/>
            </a:pPr>
            <a:r>
              <a:rPr lang="en-US" sz="1100" b="1" dirty="0">
                <a:solidFill>
                  <a:schemeClr val="bg1"/>
                </a:solidFill>
              </a:rPr>
              <a:t>SEO Un-Friendly</a:t>
            </a:r>
            <a:r>
              <a:rPr lang="en-US" sz="1100" dirty="0">
                <a:solidFill>
                  <a:schemeClr val="bg1"/>
                </a:solidFill>
              </a:rPr>
              <a:t/>
            </a:r>
            <a:br>
              <a:rPr lang="en-US" sz="1100" dirty="0">
                <a:solidFill>
                  <a:schemeClr val="bg1"/>
                </a:solidFill>
              </a:rPr>
            </a:br>
            <a:r>
              <a:rPr lang="en-US" sz="1100" dirty="0">
                <a:solidFill>
                  <a:schemeClr val="bg1"/>
                </a:solidFill>
              </a:rPr>
              <a:t>Out-of-the-box Joomla is not very SEO friendly, although the SEO will be greatly enhanced with the SEF plugin installed.</a:t>
            </a:r>
          </a:p>
          <a:p>
            <a:pPr marL="171450" lvl="0" indent="-171450">
              <a:buFont typeface="Arial" panose="020B0604020202020204" pitchFamily="34" charset="0"/>
              <a:buChar char="•"/>
            </a:pPr>
            <a:r>
              <a:rPr lang="en-US" sz="1100" b="1" dirty="0">
                <a:solidFill>
                  <a:schemeClr val="bg1"/>
                </a:solidFill>
              </a:rPr>
              <a:t>Odd Level of Complexity</a:t>
            </a:r>
            <a:r>
              <a:rPr lang="en-US" sz="1100" dirty="0">
                <a:solidFill>
                  <a:schemeClr val="bg1"/>
                </a:solidFill>
              </a:rPr>
              <a:t/>
            </a:r>
            <a:br>
              <a:rPr lang="en-US" sz="1100" dirty="0">
                <a:solidFill>
                  <a:schemeClr val="bg1"/>
                </a:solidFill>
              </a:rPr>
            </a:br>
            <a:r>
              <a:rPr lang="en-US" sz="1100" dirty="0">
                <a:solidFill>
                  <a:schemeClr val="bg1"/>
                </a:solidFill>
              </a:rPr>
              <a:t>Many users fall into the beginner or advanced levels of web design and therefore prefer the simplicity of </a:t>
            </a:r>
            <a:r>
              <a:rPr lang="en-US" sz="1100" dirty="0" err="1">
                <a:solidFill>
                  <a:schemeClr val="bg1"/>
                </a:solidFill>
              </a:rPr>
              <a:t>WordPress</a:t>
            </a:r>
            <a:r>
              <a:rPr lang="en-US" sz="1100" dirty="0">
                <a:solidFill>
                  <a:schemeClr val="bg1"/>
                </a:solidFill>
              </a:rPr>
              <a:t> or the advanced toolset of Drupal. Many users therefore find Joomla too difficult or too basic.</a:t>
            </a:r>
          </a:p>
          <a:p>
            <a:pPr marL="171450" lvl="0" indent="-171450">
              <a:buFont typeface="Arial" panose="020B0604020202020204" pitchFamily="34" charset="0"/>
              <a:buChar char="•"/>
            </a:pPr>
            <a:r>
              <a:rPr lang="en-US" sz="1100" b="1" dirty="0">
                <a:solidFill>
                  <a:schemeClr val="bg1"/>
                </a:solidFill>
              </a:rPr>
              <a:t>User Quantity</a:t>
            </a:r>
            <a:endParaRPr lang="en-US" sz="1100" dirty="0">
              <a:solidFill>
                <a:schemeClr val="bg1"/>
              </a:solidFill>
            </a:endParaRPr>
          </a:p>
          <a:p>
            <a:pPr marL="171450" lvl="0" indent="-171450">
              <a:buFont typeface="Arial" panose="020B0604020202020204" pitchFamily="34" charset="0"/>
              <a:buChar char="•"/>
            </a:pPr>
            <a:r>
              <a:rPr lang="en-US" sz="1100" b="1" dirty="0">
                <a:solidFill>
                  <a:schemeClr val="bg1"/>
                </a:solidFill>
              </a:rPr>
              <a:t>Compatibility</a:t>
            </a:r>
            <a:r>
              <a:rPr lang="en-US" sz="1100" dirty="0">
                <a:solidFill>
                  <a:schemeClr val="bg1"/>
                </a:solidFill>
              </a:rPr>
              <a:t/>
            </a:r>
            <a:br>
              <a:rPr lang="en-US" sz="1100" dirty="0">
                <a:solidFill>
                  <a:schemeClr val="bg1"/>
                </a:solidFill>
              </a:rPr>
            </a:br>
            <a:r>
              <a:rPr lang="en-US" sz="1100" dirty="0">
                <a:solidFill>
                  <a:schemeClr val="bg1"/>
                </a:solidFill>
              </a:rPr>
              <a:t>There are compatibility problems when installing several modules, extensions and plugins simultaneously. This can be incredibly frustrating if you are near the end of the site and just realized that an add-on you scoped out earlier isn’t compatible with the module you used to build.</a:t>
            </a:r>
            <a:endParaRPr lang="en-US" sz="1100" dirty="0">
              <a:solidFill>
                <a:schemeClr val="bg1"/>
              </a:solidFill>
            </a:endParaRPr>
          </a:p>
        </p:txBody>
      </p:sp>
    </p:spTree>
    <p:extLst>
      <p:ext uri="{BB962C8B-B14F-4D97-AF65-F5344CB8AC3E}">
        <p14:creationId xmlns:p14="http://schemas.microsoft.com/office/powerpoint/2010/main" val="915196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411" y="5738617"/>
            <a:ext cx="6800641" cy="1444236"/>
          </a:xfrm>
        </p:spPr>
        <p:txBody>
          <a:bodyPr>
            <a:normAutofit/>
          </a:bodyPr>
          <a:lstStyle/>
          <a:p>
            <a:r>
              <a:rPr lang="en-US" sz="3000" dirty="0" smtClean="0"/>
              <a:t>Modules / components / plugin</a:t>
            </a:r>
            <a:endParaRPr lang="en-US" sz="3000" dirty="0"/>
          </a:p>
        </p:txBody>
      </p:sp>
      <p:sp>
        <p:nvSpPr>
          <p:cNvPr id="3" name="Content Placeholder 2"/>
          <p:cNvSpPr>
            <a:spLocks noGrp="1"/>
          </p:cNvSpPr>
          <p:nvPr>
            <p:ph idx="1"/>
          </p:nvPr>
        </p:nvSpPr>
        <p:spPr>
          <a:xfrm>
            <a:off x="582361" y="463216"/>
            <a:ext cx="4344988" cy="4030579"/>
          </a:xfrm>
        </p:spPr>
        <p:txBody>
          <a:bodyPr>
            <a:normAutofit fontScale="77500" lnSpcReduction="20000"/>
          </a:bodyPr>
          <a:lstStyle/>
          <a:p>
            <a:pPr marL="0" indent="0">
              <a:buNone/>
            </a:pPr>
            <a:r>
              <a:rPr lang="en-US" b="1" dirty="0">
                <a:hlinkClick r:id="rId2" tooltip="Component"/>
              </a:rPr>
              <a:t>Components</a:t>
            </a:r>
            <a:endParaRPr lang="en-US" b="1" dirty="0"/>
          </a:p>
          <a:p>
            <a:r>
              <a:rPr lang="en-US" dirty="0"/>
              <a:t>Components are the largest and most complex extensions of them all; they can be seen as mini-applications. Most components have two parts: a site part and an administrator part. Every time a Joomla page loads, </a:t>
            </a:r>
            <a:r>
              <a:rPr lang="en-US" i="1" dirty="0"/>
              <a:t>one</a:t>
            </a:r>
            <a:r>
              <a:rPr lang="en-US" dirty="0"/>
              <a:t> component is called to render the main page body. For example, Content (</a:t>
            </a:r>
            <a:r>
              <a:rPr lang="en-US" dirty="0" err="1"/>
              <a:t>com_content</a:t>
            </a:r>
            <a:r>
              <a:rPr lang="en-US" dirty="0"/>
              <a:t>) is the component which handles the display of content; users can view at the frontend of your site and, as an administrator, you can edit the content. Components are the major portion of your page because a component is driven by a menu item and every menu item runs a component.</a:t>
            </a:r>
          </a:p>
          <a:p>
            <a:r>
              <a:rPr lang="en-US" b="1" dirty="0"/>
              <a:t>Examples:</a:t>
            </a:r>
            <a:r>
              <a:rPr lang="en-US" dirty="0"/>
              <a:t> Content (</a:t>
            </a:r>
            <a:r>
              <a:rPr lang="en-US" dirty="0" err="1"/>
              <a:t>com_content</a:t>
            </a:r>
            <a:r>
              <a:rPr lang="en-US" dirty="0"/>
              <a:t>), Banners (</a:t>
            </a:r>
            <a:r>
              <a:rPr lang="en-US" dirty="0" err="1"/>
              <a:t>com_banners</a:t>
            </a:r>
            <a:r>
              <a:rPr lang="en-US" dirty="0"/>
              <a:t>), Contact (</a:t>
            </a:r>
            <a:r>
              <a:rPr lang="en-US" dirty="0" err="1"/>
              <a:t>com_contact</a:t>
            </a:r>
            <a:r>
              <a:rPr lang="en-US" dirty="0"/>
              <a:t>), News Feeds (</a:t>
            </a:r>
            <a:r>
              <a:rPr lang="en-US" dirty="0" err="1"/>
              <a:t>com_newsfeeds</a:t>
            </a:r>
            <a:r>
              <a:rPr lang="en-US" dirty="0"/>
              <a:t>) and Web Links (</a:t>
            </a:r>
            <a:r>
              <a:rPr lang="en-US" dirty="0" err="1"/>
              <a:t>com_weblinks</a:t>
            </a:r>
            <a:r>
              <a:rPr lang="en-US" dirty="0"/>
              <a:t>)</a:t>
            </a:r>
          </a:p>
          <a:p>
            <a:endParaRPr lang="en-US" dirty="0"/>
          </a:p>
        </p:txBody>
      </p:sp>
      <p:sp>
        <p:nvSpPr>
          <p:cNvPr id="4" name="Content Placeholder 2"/>
          <p:cNvSpPr txBox="1">
            <a:spLocks/>
          </p:cNvSpPr>
          <p:nvPr/>
        </p:nvSpPr>
        <p:spPr>
          <a:xfrm>
            <a:off x="5590297" y="300789"/>
            <a:ext cx="4344988" cy="4030579"/>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tx1"/>
              </a:buClr>
              <a:buSzPct val="70000"/>
              <a:buFont typeface="Lucida Grande"/>
              <a:buChar char="►"/>
              <a:defRPr sz="18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70000"/>
              <a:buFont typeface="Lucida Grande"/>
              <a:buChar char="►"/>
              <a:defRPr sz="16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70000"/>
              <a:buFont typeface="Lucida Grande"/>
              <a:buChar char="►"/>
              <a:defRPr sz="14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300" b="1" dirty="0">
                <a:hlinkClick r:id="rId3" tooltip="Module"/>
              </a:rPr>
              <a:t>Modules</a:t>
            </a:r>
            <a:endParaRPr lang="en-US" sz="1300" b="1" dirty="0"/>
          </a:p>
          <a:p>
            <a:r>
              <a:rPr lang="en-US" sz="1300" dirty="0"/>
              <a:t>Modules are more lightweight and flexible extensions used for page rendering. These modules are mostly known as the “boxes” that are arranged around a component, for example: the login module. The footer is a module. Modules are assigned per menu item. So, you can decide to show or hide the logon module depending on which menu item the user is viewing. Sometimes modules are linked to components such as the “latest news” module which links to the </a:t>
            </a:r>
            <a:r>
              <a:rPr lang="en-US" sz="1300" dirty="0" err="1"/>
              <a:t>com_content</a:t>
            </a:r>
            <a:r>
              <a:rPr lang="en-US" sz="1300" dirty="0"/>
              <a:t> and displays links to the newest content items. However, modules do not need to be linked to components, as a matter of fact they don't even need to be linked to anything and can be just static HTML or text.</a:t>
            </a:r>
          </a:p>
          <a:p>
            <a:r>
              <a:rPr lang="en-US" sz="1300" b="1" dirty="0"/>
              <a:t>Examples:</a:t>
            </a:r>
            <a:r>
              <a:rPr lang="en-US" sz="1300" dirty="0"/>
              <a:t> Banners (</a:t>
            </a:r>
            <a:r>
              <a:rPr lang="en-US" sz="1300" dirty="0" err="1"/>
              <a:t>mod_banners</a:t>
            </a:r>
            <a:r>
              <a:rPr lang="en-US" sz="1300" dirty="0"/>
              <a:t>), Menus (</a:t>
            </a:r>
            <a:r>
              <a:rPr lang="en-US" sz="1300" dirty="0" err="1"/>
              <a:t>mod_menu</a:t>
            </a:r>
            <a:r>
              <a:rPr lang="en-US" sz="1300" dirty="0"/>
              <a:t>), Who's Online (</a:t>
            </a:r>
            <a:r>
              <a:rPr lang="en-US" sz="1300" dirty="0" err="1"/>
              <a:t>mod_whosonline</a:t>
            </a:r>
            <a:r>
              <a:rPr lang="en-US" sz="1300" dirty="0"/>
              <a:t>)</a:t>
            </a:r>
          </a:p>
        </p:txBody>
      </p:sp>
      <p:sp>
        <p:nvSpPr>
          <p:cNvPr id="6" name="Content Placeholder 2"/>
          <p:cNvSpPr txBox="1">
            <a:spLocks/>
          </p:cNvSpPr>
          <p:nvPr/>
        </p:nvSpPr>
        <p:spPr>
          <a:xfrm>
            <a:off x="156411" y="4331368"/>
            <a:ext cx="10441822" cy="1696452"/>
          </a:xfrm>
          <a:prstGeom prst="rect">
            <a:avLst/>
          </a:prstGeom>
        </p:spPr>
        <p:txBody>
          <a:bodyPr vert="horz" lIns="91440" tIns="45720" rIns="91440" bIns="45720" rtlCol="0" anchor="ctr">
            <a:normAutofit fontScale="85000" lnSpcReduction="20000"/>
          </a:bodyPr>
          <a:lstStyle>
            <a:lvl1pPr marL="285750" indent="-285750" algn="l" defTabSz="457200" rtl="0" eaLnBrk="1" latinLnBrk="0" hangingPunct="1">
              <a:spcBef>
                <a:spcPct val="20000"/>
              </a:spcBef>
              <a:spcAft>
                <a:spcPts val="600"/>
              </a:spcAft>
              <a:buClr>
                <a:schemeClr val="tx1"/>
              </a:buClr>
              <a:buSzPct val="70000"/>
              <a:buFont typeface="Lucida Grande"/>
              <a:buChar char="►"/>
              <a:defRPr sz="18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70000"/>
              <a:buFont typeface="Lucida Grande"/>
              <a:buChar char="►"/>
              <a:defRPr sz="16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70000"/>
              <a:buFont typeface="Lucida Grande"/>
              <a:buChar char="►"/>
              <a:defRPr sz="14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70000"/>
              <a:buFont typeface="Lucida Grande"/>
              <a:buChar char="►"/>
              <a:defRPr sz="12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b="1" dirty="0">
                <a:hlinkClick r:id="rId4" tooltip="Plugin"/>
              </a:rPr>
              <a:t>Plugins</a:t>
            </a:r>
            <a:endParaRPr lang="en-US" b="1" dirty="0"/>
          </a:p>
          <a:p>
            <a:r>
              <a:rPr lang="en-US" dirty="0"/>
              <a:t>Plugins are more advanced extensions and are in essence event handlers. In the execution of any part of Joomla, be it the core, a module or a component, an event can be triggered. When an event is triggered, plugins that are registered with the application to handle that event execute. For example, a plugin could be used to intercept user-submitted articles and filter out bad words. Plugins were known in Joomla! 1.0 as </a:t>
            </a:r>
            <a:r>
              <a:rPr lang="en-US" dirty="0" err="1"/>
              <a:t>mambots</a:t>
            </a:r>
            <a:r>
              <a:rPr lang="en-US" dirty="0"/>
              <a:t>.</a:t>
            </a:r>
          </a:p>
          <a:p>
            <a:r>
              <a:rPr lang="en-US" b="1" dirty="0"/>
              <a:t>Examples:</a:t>
            </a:r>
            <a:r>
              <a:rPr lang="en-US" dirty="0"/>
              <a:t> </a:t>
            </a:r>
            <a:r>
              <a:rPr lang="en-US" dirty="0" err="1"/>
              <a:t>content.searchbot</a:t>
            </a:r>
            <a:r>
              <a:rPr lang="en-US" dirty="0"/>
              <a:t>, </a:t>
            </a:r>
            <a:r>
              <a:rPr lang="en-US" dirty="0" err="1"/>
              <a:t>tinymce</a:t>
            </a:r>
            <a:endParaRPr lang="en-US" dirty="0"/>
          </a:p>
        </p:txBody>
      </p:sp>
    </p:spTree>
    <p:extLst>
      <p:ext uri="{BB962C8B-B14F-4D97-AF65-F5344CB8AC3E}">
        <p14:creationId xmlns:p14="http://schemas.microsoft.com/office/powerpoint/2010/main" val="3187660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Who's Using Joomla! ?</a:t>
            </a:r>
            <a:endParaRPr lang="en-US" dirty="0"/>
          </a:p>
        </p:txBody>
      </p:sp>
      <p:sp>
        <p:nvSpPr>
          <p:cNvPr id="3" name="Content Placeholder 2"/>
          <p:cNvSpPr>
            <a:spLocks noGrp="1"/>
          </p:cNvSpPr>
          <p:nvPr>
            <p:ph idx="1"/>
          </p:nvPr>
        </p:nvSpPr>
        <p:spPr>
          <a:xfrm>
            <a:off x="684212" y="685800"/>
            <a:ext cx="6534735" cy="4138863"/>
          </a:xfrm>
        </p:spPr>
        <p:txBody>
          <a:bodyPr/>
          <a:lstStyle/>
          <a:p>
            <a:pPr>
              <a:lnSpc>
                <a:spcPct val="93000"/>
              </a:lnSpc>
              <a:buSzPct val="111000"/>
              <a:buFont typeface="StarSymbol" pitchFamily="2" charset="0"/>
              <a:buNone/>
              <a:tabLst>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b="1" dirty="0"/>
              <a:t>Mitsubishi Venezuela</a:t>
            </a:r>
            <a:br>
              <a:rPr lang="en-GB" b="1" dirty="0"/>
            </a:br>
            <a:r>
              <a:rPr lang="en-GB" b="1" dirty="0"/>
              <a:t/>
            </a:r>
            <a:br>
              <a:rPr lang="en-GB" b="1" dirty="0"/>
            </a:br>
            <a:r>
              <a:rPr lang="en-GB" b="1" dirty="0"/>
              <a:t>The history of </a:t>
            </a:r>
            <a:r>
              <a:rPr lang="en-GB" b="1" i="1" dirty="0"/>
              <a:t>Mitsubishi Motors Corporation</a:t>
            </a:r>
            <a:r>
              <a:rPr lang="en-GB" b="1" dirty="0"/>
              <a:t> dates back to 1870, the year that the </a:t>
            </a:r>
            <a:r>
              <a:rPr lang="en-GB" b="1" dirty="0" err="1"/>
              <a:t>Tsukumo</a:t>
            </a:r>
            <a:r>
              <a:rPr lang="en-GB" b="1" dirty="0"/>
              <a:t> Shokai shipping company was founded. Mitsubishi Heavy-Industries, which can trace its origins to </a:t>
            </a:r>
            <a:r>
              <a:rPr lang="en-GB" b="1" dirty="0" err="1"/>
              <a:t>Tsukumo</a:t>
            </a:r>
            <a:r>
              <a:rPr lang="en-GB" b="1" dirty="0"/>
              <a:t> Shokai, launched the "Mitsubishi Model-A" project in 1917, one of the pioneers of Japanese mass-production passenger cars.</a:t>
            </a:r>
            <a:endParaRPr lang="en-GB" b="1"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0692" y="499535"/>
            <a:ext cx="4500562" cy="36004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361363071"/>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PR-Framing5a">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PR-Framing5a">
      <a:majorFont>
        <a:latin typeface="Century Gothic" panose="020B0502020202020204"/>
        <a:ea typeface=""/>
        <a:cs typeface=""/>
      </a:majorFont>
      <a:minorFont>
        <a:latin typeface="Century Gothic" panose="020B0502020202020204"/>
        <a:ea typeface=""/>
        <a:cs typeface=""/>
      </a:minorFont>
    </a:fontScheme>
    <a:fmtScheme name="Slice-PR-Framing5a">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51DC7820-ED1B-410C-88C4-992A19D108F2}"/>
    </a:ext>
  </a:extLst>
</a:theme>
</file>

<file path=docProps/app.xml><?xml version="1.0" encoding="utf-8"?>
<Properties xmlns="http://schemas.openxmlformats.org/officeDocument/2006/extended-properties" xmlns:vt="http://schemas.openxmlformats.org/officeDocument/2006/docPropsVTypes">
  <Template>Slice</Template>
  <TotalTime>70</TotalTime>
  <Words>901</Words>
  <Application>Microsoft Office PowerPoint</Application>
  <PresentationFormat>Custom</PresentationFormat>
  <Paragraphs>98</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Century Gothic</vt:lpstr>
      <vt:lpstr>Lucida Grande</vt:lpstr>
      <vt:lpstr>StarSymbol</vt:lpstr>
      <vt:lpstr>Trebuchet MS</vt:lpstr>
      <vt:lpstr>Slice</vt:lpstr>
      <vt:lpstr>Mohamammad Ikram b zulkifli sais aminuur azli b mat isa tunku muhamad ruhaizri b abdul Rahman sirajuddin abdul azizz kim3g</vt:lpstr>
      <vt:lpstr>What is joomla! ?</vt:lpstr>
      <vt:lpstr>Why Use Joomla! ?</vt:lpstr>
      <vt:lpstr>How Can Joomla! Be Used?</vt:lpstr>
      <vt:lpstr>Joomla! features</vt:lpstr>
      <vt:lpstr>installation</vt:lpstr>
      <vt:lpstr>Advantages &amp; disadvantages</vt:lpstr>
      <vt:lpstr>Modules / components / plugin</vt:lpstr>
      <vt:lpstr>Who's Using Joomla!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JOOMLA CONTENT MANAGEMENT SYSTEM</dc:title>
  <dc:creator>Tunku Muhamad Ruhaizri</dc:creator>
  <cp:lastModifiedBy>Tunku Muhamad Ruhaizri</cp:lastModifiedBy>
  <cp:revision>14</cp:revision>
  <dcterms:created xsi:type="dcterms:W3CDTF">2013-04-14T16:57:36Z</dcterms:created>
  <dcterms:modified xsi:type="dcterms:W3CDTF">2013-04-14T18:25:06Z</dcterms:modified>
</cp:coreProperties>
</file>